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5"/>
  </p:notesMasterIdLst>
  <p:handoutMasterIdLst>
    <p:handoutMasterId r:id="rId26"/>
  </p:handoutMasterIdLst>
  <p:sldIdLst>
    <p:sldId id="256" r:id="rId5"/>
    <p:sldId id="261" r:id="rId6"/>
    <p:sldId id="288" r:id="rId7"/>
    <p:sldId id="302" r:id="rId8"/>
    <p:sldId id="292" r:id="rId9"/>
    <p:sldId id="287" r:id="rId10"/>
    <p:sldId id="301" r:id="rId11"/>
    <p:sldId id="309" r:id="rId12"/>
    <p:sldId id="307" r:id="rId13"/>
    <p:sldId id="306" r:id="rId14"/>
    <p:sldId id="308" r:id="rId15"/>
    <p:sldId id="311" r:id="rId16"/>
    <p:sldId id="305" r:id="rId17"/>
    <p:sldId id="303" r:id="rId18"/>
    <p:sldId id="295" r:id="rId19"/>
    <p:sldId id="312" r:id="rId20"/>
    <p:sldId id="310" r:id="rId21"/>
    <p:sldId id="314" r:id="rId22"/>
    <p:sldId id="313" r:id="rId23"/>
    <p:sldId id="304" r:id="rId24"/>
  </p:sldIdLst>
  <p:sldSz cx="12192000" cy="6858000"/>
  <p:notesSz cx="6858000" cy="9144000"/>
  <p:embeddedFontLst>
    <p:embeddedFont>
      <p:font typeface="Palatino" panose="020B0604020202020204"/>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91B8E3-547C-B44A-8ABA-8F272CC0F8E9}">
          <p14:sldIdLst>
            <p14:sldId id="256"/>
            <p14:sldId id="261"/>
            <p14:sldId id="288"/>
            <p14:sldId id="302"/>
            <p14:sldId id="292"/>
            <p14:sldId id="287"/>
            <p14:sldId id="301"/>
            <p14:sldId id="309"/>
            <p14:sldId id="307"/>
            <p14:sldId id="306"/>
            <p14:sldId id="308"/>
            <p14:sldId id="311"/>
            <p14:sldId id="305"/>
            <p14:sldId id="303"/>
            <p14:sldId id="295"/>
            <p14:sldId id="312"/>
            <p14:sldId id="310"/>
            <p14:sldId id="314"/>
            <p14:sldId id="313"/>
            <p14:sldId id="3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E"/>
    <a:srgbClr val="97CAEB"/>
    <a:srgbClr val="00AFF0"/>
    <a:srgbClr val="FFFFFE"/>
    <a:srgbClr val="FFFFFF"/>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E5356-D888-956A-853E-5BD798CFEE92}" v="583" dt="2024-04-25T18:58:53.523"/>
    <p1510:client id="{7D6A551B-80B4-139A-C94C-0AE4693A390F}" v="1200" dt="2024-04-25T17:47:07.059"/>
    <p1510:client id="{D3B5840E-1788-0ACF-C636-0AC333A9F4A0}" v="22" dt="2024-04-25T09:02:08.99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4/25/2024</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1C59B5D5-07A3-2C4B-A7D7-CE2EDA7026DB}" type="datetimeFigureOut">
              <a:rPr lang="en-US" smtClean="0"/>
              <a:pPr/>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5AA627A4-B847-F849-A037-54AD8A4E87D0}" type="slidenum">
              <a:rPr lang="en-US" smtClean="0"/>
              <a:pPr/>
              <a:t>‹#›</a:t>
            </a:fld>
            <a:endParaRPr lang="en-US"/>
          </a:p>
        </p:txBody>
      </p:sp>
    </p:spTree>
    <p:extLst>
      <p:ext uri="{BB962C8B-B14F-4D97-AF65-F5344CB8AC3E}">
        <p14:creationId xmlns:p14="http://schemas.microsoft.com/office/powerpoint/2010/main" val="22481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4/25/2024</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412" y="1455689"/>
            <a:ext cx="10966825" cy="1046922"/>
          </a:xfrm>
        </p:spPr>
        <p:txBody>
          <a:bodyPr/>
          <a:lstStyle/>
          <a:p>
            <a:pPr algn="ctr"/>
            <a:r>
              <a:rPr lang="en-US" sz="5400" dirty="0">
                <a:latin typeface="Arial"/>
                <a:cs typeface="Arial"/>
              </a:rPr>
              <a:t>Telecom Customer Churn Prediction</a:t>
            </a:r>
            <a:endParaRPr lang="en-US" sz="5400" dirty="0">
              <a:cs typeface="Arial"/>
            </a:endParaRPr>
          </a:p>
        </p:txBody>
      </p:sp>
      <p:sp>
        <p:nvSpPr>
          <p:cNvPr id="3" name="Subtitle 2"/>
          <p:cNvSpPr>
            <a:spLocks noGrp="1"/>
          </p:cNvSpPr>
          <p:nvPr>
            <p:ph type="subTitle" idx="1"/>
          </p:nvPr>
        </p:nvSpPr>
        <p:spPr>
          <a:xfrm>
            <a:off x="557677" y="4106397"/>
            <a:ext cx="3137647" cy="1440130"/>
          </a:xfrm>
        </p:spPr>
        <p:txBody>
          <a:bodyPr vert="horz" lIns="0" tIns="0" rIns="0" bIns="0" rtlCol="0" anchor="t">
            <a:noAutofit/>
          </a:bodyPr>
          <a:lstStyle/>
          <a:p>
            <a:pPr>
              <a:spcBef>
                <a:spcPts val="0"/>
              </a:spcBef>
            </a:pPr>
            <a:endParaRPr lang="en-US" dirty="0">
              <a:cs typeface="Arial"/>
            </a:endParaRPr>
          </a:p>
          <a:p>
            <a:pPr>
              <a:spcBef>
                <a:spcPts val="0"/>
              </a:spcBef>
            </a:pPr>
            <a:endParaRPr lang="en-US">
              <a:latin typeface="Arial"/>
              <a:cs typeface="Arial"/>
            </a:endParaRPr>
          </a:p>
          <a:p>
            <a:pPr>
              <a:spcBef>
                <a:spcPts val="0"/>
              </a:spcBef>
            </a:pPr>
            <a:r>
              <a:rPr lang="en-US" dirty="0">
                <a:latin typeface="Arial"/>
                <a:cs typeface="Arial"/>
              </a:rPr>
              <a:t>Surya Kiran Varma Vegesna</a:t>
            </a:r>
            <a:endParaRPr lang="en-US" dirty="0">
              <a:cs typeface="Arial"/>
            </a:endParaRPr>
          </a:p>
          <a:p>
            <a:pPr>
              <a:spcBef>
                <a:spcPts val="0"/>
              </a:spcBef>
            </a:pPr>
            <a:endParaRPr lang="en-US">
              <a:latin typeface="Arial"/>
              <a:cs typeface="Arial"/>
            </a:endParaRPr>
          </a:p>
          <a:p>
            <a:pPr>
              <a:spcBef>
                <a:spcPts val="0"/>
              </a:spcBef>
            </a:pPr>
            <a:endParaRPr lang="en-US">
              <a:cs typeface="Arial"/>
            </a:endParaRPr>
          </a:p>
        </p:txBody>
      </p:sp>
      <p:sp>
        <p:nvSpPr>
          <p:cNvPr id="4" name="TextBox 3">
            <a:extLst>
              <a:ext uri="{FF2B5EF4-FFF2-40B4-BE49-F238E27FC236}">
                <a16:creationId xmlns:a16="http://schemas.microsoft.com/office/drawing/2014/main" id="{EAD56590-DBE3-A4A8-EE00-536D6A6CAE0A}"/>
              </a:ext>
            </a:extLst>
          </p:cNvPr>
          <p:cNvSpPr txBox="1"/>
          <p:nvPr/>
        </p:nvSpPr>
        <p:spPr>
          <a:xfrm>
            <a:off x="776941" y="597648"/>
            <a:ext cx="108024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rgbClr val="EDEEEF"/>
                </a:solidFill>
                <a:latin typeface="Arial"/>
                <a:cs typeface="Arial"/>
              </a:rPr>
              <a:t>April 25, 2024</a:t>
            </a:r>
            <a:endParaRPr lang="en-US" dirty="0">
              <a:cs typeface="Arial"/>
            </a:endParaRPr>
          </a:p>
          <a:p>
            <a:pPr algn="l"/>
            <a:endParaRPr lang="en-US" sz="2400">
              <a:latin typeface="Sofia Pro Medium" panose="020B0000000000000000" pitchFamily="34" charset="0"/>
            </a:endParaRPr>
          </a:p>
        </p:txBody>
      </p:sp>
    </p:spTree>
    <p:extLst>
      <p:ext uri="{BB962C8B-B14F-4D97-AF65-F5344CB8AC3E}">
        <p14:creationId xmlns:p14="http://schemas.microsoft.com/office/powerpoint/2010/main" val="29474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8E3-03EE-D650-FFC3-069E2BA96651}"/>
              </a:ext>
            </a:extLst>
          </p:cNvPr>
          <p:cNvSpPr>
            <a:spLocks noGrp="1"/>
          </p:cNvSpPr>
          <p:nvPr>
            <p:ph type="title"/>
          </p:nvPr>
        </p:nvSpPr>
        <p:spPr>
          <a:xfrm>
            <a:off x="381000" y="446408"/>
            <a:ext cx="11430000" cy="498598"/>
          </a:xfrm>
        </p:spPr>
        <p:txBody>
          <a:bodyPr/>
          <a:lstStyle/>
          <a:p>
            <a:r>
              <a:rPr lang="en-US" dirty="0">
                <a:latin typeface="Arial"/>
                <a:cs typeface="Arial"/>
              </a:rPr>
              <a:t>Churn Rate &amp; Distribution w.r.t Gender</a:t>
            </a:r>
            <a:endParaRPr lang="en-US" dirty="0"/>
          </a:p>
        </p:txBody>
      </p:sp>
      <p:pic>
        <p:nvPicPr>
          <p:cNvPr id="4" name="Content Placeholder 3" descr="A diagram of a pie chart&#10;&#10;Description automatically generated">
            <a:extLst>
              <a:ext uri="{FF2B5EF4-FFF2-40B4-BE49-F238E27FC236}">
                <a16:creationId xmlns:a16="http://schemas.microsoft.com/office/drawing/2014/main" id="{18741966-D1A1-8A42-16D1-D821B55373F2}"/>
              </a:ext>
            </a:extLst>
          </p:cNvPr>
          <p:cNvPicPr>
            <a:picLocks noGrp="1" noChangeAspect="1"/>
          </p:cNvPicPr>
          <p:nvPr>
            <p:ph idx="1"/>
          </p:nvPr>
        </p:nvPicPr>
        <p:blipFill>
          <a:blip r:embed="rId2"/>
          <a:stretch>
            <a:fillRect/>
          </a:stretch>
        </p:blipFill>
        <p:spPr>
          <a:xfrm>
            <a:off x="6416305" y="1166161"/>
            <a:ext cx="4067132" cy="4122198"/>
          </a:xfrm>
        </p:spPr>
      </p:pic>
      <p:sp>
        <p:nvSpPr>
          <p:cNvPr id="5" name="TextBox 4">
            <a:extLst>
              <a:ext uri="{FF2B5EF4-FFF2-40B4-BE49-F238E27FC236}">
                <a16:creationId xmlns:a16="http://schemas.microsoft.com/office/drawing/2014/main" id="{47A1DAFF-EBFC-D075-D611-735A562A9C46}"/>
              </a:ext>
            </a:extLst>
          </p:cNvPr>
          <p:cNvSpPr txBox="1"/>
          <p:nvPr/>
        </p:nvSpPr>
        <p:spPr>
          <a:xfrm>
            <a:off x="2198799" y="5605423"/>
            <a:ext cx="91931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000000"/>
                </a:solidFill>
                <a:latin typeface="Times New Roman"/>
                <a:cs typeface="Times New Roman"/>
              </a:rPr>
              <a:t>74% of the customers do not churn and 26.6% of the customers churn.</a:t>
            </a:r>
            <a:endParaRPr lang="en-US" dirty="0"/>
          </a:p>
          <a:p>
            <a:pPr marL="285750" indent="-285750">
              <a:buFont typeface="Arial"/>
              <a:buChar char="•"/>
            </a:pPr>
            <a:endParaRPr lang="en-US" sz="1400" dirty="0">
              <a:solidFill>
                <a:srgbClr val="000000"/>
              </a:solidFill>
              <a:latin typeface="Times New Roman"/>
              <a:cs typeface="Times New Roman"/>
            </a:endParaRPr>
          </a:p>
          <a:p>
            <a:pPr marL="285750" indent="-285750">
              <a:buFont typeface="Arial"/>
              <a:buChar char="•"/>
            </a:pPr>
            <a:r>
              <a:rPr lang="en-US" sz="1400" dirty="0">
                <a:solidFill>
                  <a:srgbClr val="000000"/>
                </a:solidFill>
                <a:latin typeface="Times New Roman"/>
                <a:cs typeface="Times New Roman"/>
              </a:rPr>
              <a:t>Both genders behaved in similar fashion when it comes to migrating to another service provider/firm.</a:t>
            </a:r>
            <a:endParaRPr lang="en-US" sz="1400" dirty="0">
              <a:latin typeface="Times New Roman"/>
              <a:cs typeface="Times New Roman"/>
            </a:endParaRPr>
          </a:p>
        </p:txBody>
      </p:sp>
      <p:pic>
        <p:nvPicPr>
          <p:cNvPr id="6" name="Picture 5" descr="A graph with a number of different colored squares&#10;&#10;Description automatically generated">
            <a:extLst>
              <a:ext uri="{FF2B5EF4-FFF2-40B4-BE49-F238E27FC236}">
                <a16:creationId xmlns:a16="http://schemas.microsoft.com/office/drawing/2014/main" id="{A9B01836-979F-29AD-FB6E-69126D86D22A}"/>
              </a:ext>
            </a:extLst>
          </p:cNvPr>
          <p:cNvPicPr>
            <a:picLocks noChangeAspect="1"/>
          </p:cNvPicPr>
          <p:nvPr/>
        </p:nvPicPr>
        <p:blipFill>
          <a:blip r:embed="rId3"/>
          <a:stretch>
            <a:fillRect/>
          </a:stretch>
        </p:blipFill>
        <p:spPr>
          <a:xfrm>
            <a:off x="711377" y="1164454"/>
            <a:ext cx="5383460" cy="4114800"/>
          </a:xfrm>
          <a:prstGeom prst="rect">
            <a:avLst/>
          </a:prstGeom>
        </p:spPr>
      </p:pic>
    </p:spTree>
    <p:extLst>
      <p:ext uri="{BB962C8B-B14F-4D97-AF65-F5344CB8AC3E}">
        <p14:creationId xmlns:p14="http://schemas.microsoft.com/office/powerpoint/2010/main" val="244453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8740-1941-D77F-E6B5-B905F5AF7061}"/>
              </a:ext>
            </a:extLst>
          </p:cNvPr>
          <p:cNvSpPr>
            <a:spLocks noGrp="1"/>
          </p:cNvSpPr>
          <p:nvPr>
            <p:ph type="title"/>
          </p:nvPr>
        </p:nvSpPr>
        <p:spPr/>
        <p:txBody>
          <a:bodyPr/>
          <a:lstStyle/>
          <a:p>
            <a:r>
              <a:rPr lang="en-US" dirty="0">
                <a:latin typeface="Arial"/>
                <a:cs typeface="Arial"/>
              </a:rPr>
              <a:t>Churn Rate by Contract Type.</a:t>
            </a:r>
            <a:endParaRPr lang="en-US" dirty="0">
              <a:latin typeface="Arial"/>
            </a:endParaRPr>
          </a:p>
        </p:txBody>
      </p:sp>
      <p:pic>
        <p:nvPicPr>
          <p:cNvPr id="4" name="Content Placeholder 3" descr="A graph of a number of blue and brown bars&#10;&#10;Description automatically generated">
            <a:extLst>
              <a:ext uri="{FF2B5EF4-FFF2-40B4-BE49-F238E27FC236}">
                <a16:creationId xmlns:a16="http://schemas.microsoft.com/office/drawing/2014/main" id="{67E5DC52-4FE4-6360-1AD4-4230B5B95666}"/>
              </a:ext>
            </a:extLst>
          </p:cNvPr>
          <p:cNvPicPr>
            <a:picLocks noGrp="1" noChangeAspect="1"/>
          </p:cNvPicPr>
          <p:nvPr>
            <p:ph idx="1"/>
          </p:nvPr>
        </p:nvPicPr>
        <p:blipFill>
          <a:blip r:embed="rId2"/>
          <a:stretch>
            <a:fillRect/>
          </a:stretch>
        </p:blipFill>
        <p:spPr>
          <a:xfrm>
            <a:off x="599606" y="1716259"/>
            <a:ext cx="6096000" cy="3905107"/>
          </a:xfrm>
        </p:spPr>
      </p:pic>
      <p:sp>
        <p:nvSpPr>
          <p:cNvPr id="5" name="TextBox 4">
            <a:extLst>
              <a:ext uri="{FF2B5EF4-FFF2-40B4-BE49-F238E27FC236}">
                <a16:creationId xmlns:a16="http://schemas.microsoft.com/office/drawing/2014/main" id="{A33C3CD0-AE91-347F-6520-7D0FDEA88561}"/>
              </a:ext>
            </a:extLst>
          </p:cNvPr>
          <p:cNvSpPr txBox="1"/>
          <p:nvPr/>
        </p:nvSpPr>
        <p:spPr>
          <a:xfrm>
            <a:off x="6957934" y="1998688"/>
            <a:ext cx="421723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000000"/>
                </a:solidFill>
                <a:ea typeface="+mn-lt"/>
                <a:cs typeface="+mn-lt"/>
              </a:rPr>
              <a:t>customers who have month-month contracts are most likely to churn, while the </a:t>
            </a:r>
            <a:r>
              <a:rPr lang="en-US" b="1" dirty="0">
                <a:solidFill>
                  <a:srgbClr val="000000"/>
                </a:solidFill>
                <a:ea typeface="+mn-lt"/>
                <a:cs typeface="+mn-lt"/>
              </a:rPr>
              <a:t>2-year</a:t>
            </a:r>
            <a:r>
              <a:rPr lang="en-US" dirty="0">
                <a:solidFill>
                  <a:srgbClr val="000000"/>
                </a:solidFill>
                <a:ea typeface="+mn-lt"/>
                <a:cs typeface="+mn-lt"/>
              </a:rPr>
              <a:t> contracts tend to last for about 70 months.</a:t>
            </a:r>
            <a:endParaRPr lang="en-US" dirty="0">
              <a:solidFill>
                <a:srgbClr val="404041"/>
              </a:solidFill>
              <a:ea typeface="+mn-lt"/>
              <a:cs typeface="+mn-lt"/>
            </a:endParaRPr>
          </a:p>
          <a:p>
            <a:pPr marL="285750" indent="-285750">
              <a:buFont typeface="Arial"/>
              <a:buChar char="•"/>
            </a:pPr>
            <a:endParaRPr lang="en-US" dirty="0">
              <a:solidFill>
                <a:srgbClr val="000000"/>
              </a:solidFill>
              <a:ea typeface="+mn-lt"/>
              <a:cs typeface="+mn-lt"/>
            </a:endParaRPr>
          </a:p>
          <a:p>
            <a:pPr marL="285750" indent="-285750">
              <a:buFont typeface="Arial"/>
              <a:buChar char="•"/>
            </a:pPr>
            <a:r>
              <a:rPr lang="en-US" dirty="0">
                <a:solidFill>
                  <a:srgbClr val="000000"/>
                </a:solidFill>
                <a:ea typeface="+mn-lt"/>
                <a:cs typeface="+mn-lt"/>
              </a:rPr>
              <a:t> This shows that the customers taking a longer contract are more loyal to the company and tend to stay with it for a longer period of time.</a:t>
            </a:r>
            <a:endParaRPr lang="en-US">
              <a:cs typeface="Arial"/>
            </a:endParaRPr>
          </a:p>
          <a:p>
            <a:endParaRPr lang="en-US" b="1" dirty="0">
              <a:solidFill>
                <a:srgbClr val="000000"/>
              </a:solidFill>
              <a:latin typeface="Times New Roman"/>
              <a:cs typeface="Times New Roman"/>
            </a:endParaRPr>
          </a:p>
          <a:p>
            <a:endParaRPr lang="en-US" b="1" dirty="0">
              <a:solidFill>
                <a:srgbClr val="000000"/>
              </a:solidFill>
              <a:latin typeface="Times New Roman"/>
              <a:cs typeface="Times New Roman"/>
            </a:endParaRPr>
          </a:p>
        </p:txBody>
      </p:sp>
    </p:spTree>
    <p:extLst>
      <p:ext uri="{BB962C8B-B14F-4D97-AF65-F5344CB8AC3E}">
        <p14:creationId xmlns:p14="http://schemas.microsoft.com/office/powerpoint/2010/main" val="32170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1F30-70CB-AA29-77D6-DF3B66DCF62A}"/>
              </a:ext>
            </a:extLst>
          </p:cNvPr>
          <p:cNvSpPr>
            <a:spLocks noGrp="1"/>
          </p:cNvSpPr>
          <p:nvPr>
            <p:ph type="title"/>
          </p:nvPr>
        </p:nvSpPr>
        <p:spPr/>
        <p:txBody>
          <a:bodyPr/>
          <a:lstStyle/>
          <a:p>
            <a:r>
              <a:rPr lang="en-US" dirty="0">
                <a:latin typeface="Arial"/>
                <a:cs typeface="Arial"/>
              </a:rPr>
              <a:t>Feature Engineering</a:t>
            </a:r>
            <a:endParaRPr lang="en-US" dirty="0"/>
          </a:p>
        </p:txBody>
      </p:sp>
      <p:sp>
        <p:nvSpPr>
          <p:cNvPr id="3" name="Content Placeholder 2">
            <a:extLst>
              <a:ext uri="{FF2B5EF4-FFF2-40B4-BE49-F238E27FC236}">
                <a16:creationId xmlns:a16="http://schemas.microsoft.com/office/drawing/2014/main" id="{3304E509-9D52-C3E3-42B5-88AFFB3C4EB7}"/>
              </a:ext>
            </a:extLst>
          </p:cNvPr>
          <p:cNvSpPr>
            <a:spLocks noGrp="1"/>
          </p:cNvSpPr>
          <p:nvPr>
            <p:ph idx="1"/>
          </p:nvPr>
        </p:nvSpPr>
        <p:spPr/>
        <p:txBody>
          <a:bodyPr vert="horz" lIns="0" tIns="0" rIns="0" bIns="0" rtlCol="0" anchor="t">
            <a:noAutofit/>
          </a:bodyPr>
          <a:lstStyle/>
          <a:p>
            <a:pPr marL="285750" indent="-285750">
              <a:buChar char="•"/>
            </a:pPr>
            <a:r>
              <a:rPr lang="en-US" sz="1800" b="0" dirty="0">
                <a:solidFill>
                  <a:schemeClr val="bg1">
                    <a:lumMod val="10000"/>
                  </a:schemeClr>
                </a:solidFill>
                <a:latin typeface="Times New Roman"/>
                <a:cs typeface="Arial"/>
              </a:rPr>
              <a:t>Engineered a new feature called</a:t>
            </a:r>
            <a:r>
              <a:rPr lang="en-US" sz="1800" dirty="0">
                <a:solidFill>
                  <a:schemeClr val="bg1">
                    <a:lumMod val="10000"/>
                  </a:schemeClr>
                </a:solidFill>
                <a:latin typeface="Times New Roman"/>
                <a:cs typeface="Arial"/>
              </a:rPr>
              <a:t> "</a:t>
            </a:r>
            <a:r>
              <a:rPr lang="en-US" sz="1800" dirty="0" err="1">
                <a:solidFill>
                  <a:schemeClr val="bg1">
                    <a:lumMod val="10000"/>
                  </a:schemeClr>
                </a:solidFill>
                <a:latin typeface="Times New Roman"/>
                <a:cs typeface="Arial"/>
              </a:rPr>
              <a:t>HighTenureHighMonthly</a:t>
            </a:r>
            <a:r>
              <a:rPr lang="en-US" sz="1800" dirty="0">
                <a:solidFill>
                  <a:schemeClr val="bg1">
                    <a:lumMod val="10000"/>
                  </a:schemeClr>
                </a:solidFill>
                <a:latin typeface="Times New Roman"/>
                <a:cs typeface="Arial"/>
              </a:rPr>
              <a:t>". </a:t>
            </a:r>
            <a:r>
              <a:rPr lang="en-US" sz="1800" b="0" dirty="0">
                <a:solidFill>
                  <a:srgbClr val="0D0D0D"/>
                </a:solidFill>
                <a:latin typeface="Times New Roman"/>
                <a:cs typeface="Arial"/>
              </a:rPr>
              <a:t>The feature is set to 1 if both 'tenure' and '</a:t>
            </a:r>
            <a:r>
              <a:rPr lang="en-US" sz="1800" b="0" dirty="0" err="1">
                <a:solidFill>
                  <a:srgbClr val="0D0D0D"/>
                </a:solidFill>
                <a:latin typeface="Times New Roman"/>
                <a:cs typeface="Arial"/>
              </a:rPr>
              <a:t>MonthlyCharges</a:t>
            </a:r>
            <a:r>
              <a:rPr lang="en-US" sz="1800" b="0" dirty="0">
                <a:solidFill>
                  <a:srgbClr val="0D0D0D"/>
                </a:solidFill>
                <a:latin typeface="Times New Roman"/>
                <a:cs typeface="Arial"/>
              </a:rPr>
              <a:t>' are above their respective medians for each observation, otherwise, it's set to 0.</a:t>
            </a:r>
            <a:endParaRPr lang="en-US" sz="1800" dirty="0">
              <a:latin typeface="Times New Roman"/>
              <a:cs typeface="Arial" panose="020B0604020202020204" pitchFamily="34" charset="0"/>
            </a:endParaRPr>
          </a:p>
          <a:p>
            <a:pPr marL="285750" indent="-285750">
              <a:buChar char="•"/>
            </a:pPr>
            <a:r>
              <a:rPr lang="en-US" sz="1800" b="0" dirty="0">
                <a:solidFill>
                  <a:srgbClr val="000000"/>
                </a:solidFill>
                <a:latin typeface="Times New Roman"/>
                <a:cs typeface="Arial"/>
              </a:rPr>
              <a:t>Customers who have been with the company for a long time and pay more than the average monthly fee might be more loyal or have a higher satisfaction level, potentially making them less likely to churn. Conversely, they could also be more at risk if they find a better offer elsewhere, considering they might save more money.</a:t>
            </a:r>
            <a:endParaRPr lang="en-US" sz="1800" b="0" dirty="0">
              <a:solidFill>
                <a:srgbClr val="0D0D0D"/>
              </a:solidFill>
              <a:latin typeface="Times New Roman"/>
              <a:cs typeface="Arial"/>
            </a:endParaRPr>
          </a:p>
          <a:p>
            <a:pPr marL="285750" indent="-285750">
              <a:buChar char="•"/>
            </a:pPr>
            <a:r>
              <a:rPr lang="en-US" sz="1800" b="0" dirty="0">
                <a:solidFill>
                  <a:srgbClr val="000000"/>
                </a:solidFill>
                <a:latin typeface="Times New Roman"/>
                <a:cs typeface="Arial"/>
              </a:rPr>
              <a:t>The model can then pick up on patterns that are specifically related to this segment of customers.</a:t>
            </a:r>
          </a:p>
          <a:p>
            <a:pPr marL="285750" indent="-285750">
              <a:buChar char="•"/>
            </a:pPr>
            <a:endParaRPr lang="en-US" sz="1800" b="0" dirty="0">
              <a:solidFill>
                <a:srgbClr val="000000"/>
              </a:solidFill>
              <a:latin typeface="Times New Roman"/>
              <a:cs typeface="Arial"/>
            </a:endParaRPr>
          </a:p>
          <a:p>
            <a:pPr>
              <a:buChar char="•"/>
            </a:pPr>
            <a:endParaRPr lang="en-US" sz="1800" dirty="0">
              <a:solidFill>
                <a:srgbClr val="000000"/>
              </a:solidFill>
              <a:cs typeface="Arial"/>
            </a:endParaRPr>
          </a:p>
          <a:p>
            <a:pPr marL="285750" indent="-285750">
              <a:buChar char="•"/>
            </a:pPr>
            <a:endParaRPr lang="en-US" sz="1800" b="0" dirty="0">
              <a:solidFill>
                <a:srgbClr val="000000"/>
              </a:solidFill>
              <a:latin typeface="Times New Roman"/>
              <a:cs typeface="Arial"/>
            </a:endParaRPr>
          </a:p>
          <a:p>
            <a:pPr marL="285750" indent="-285750">
              <a:buChar char="•"/>
            </a:pPr>
            <a:endParaRPr lang="en-US" sz="1800" b="0" dirty="0">
              <a:solidFill>
                <a:srgbClr val="000000"/>
              </a:solidFill>
              <a:latin typeface="Times New Roman"/>
              <a:cs typeface="Arial"/>
            </a:endParaRPr>
          </a:p>
          <a:p>
            <a:endParaRPr lang="en-US" sz="1800" b="0" dirty="0">
              <a:solidFill>
                <a:srgbClr val="000000"/>
              </a:solidFill>
              <a:latin typeface="Times New Roman"/>
              <a:cs typeface="Arial"/>
            </a:endParaRPr>
          </a:p>
          <a:p>
            <a:br>
              <a:rPr lang="en-US" dirty="0"/>
            </a:br>
            <a:endParaRPr lang="en-US" dirty="0">
              <a:cs typeface="Arial" panose="020B0604020202020204" pitchFamily="34" charset="0"/>
            </a:endParaRPr>
          </a:p>
          <a:p>
            <a:pPr marL="342900" indent="-342900">
              <a:buChar char="•"/>
            </a:pPr>
            <a:endParaRPr lang="en-US" sz="1200" b="0" dirty="0">
              <a:solidFill>
                <a:srgbClr val="0D0D0D"/>
              </a:solidFill>
              <a:cs typeface="Arial"/>
            </a:endParaRPr>
          </a:p>
          <a:p>
            <a:pPr marL="342900" indent="-342900">
              <a:buChar char="•"/>
            </a:pPr>
            <a:endParaRPr lang="en-US" sz="1200" b="0" dirty="0">
              <a:solidFill>
                <a:srgbClr val="0D0D0D"/>
              </a:solidFill>
              <a:cs typeface="Arial"/>
            </a:endParaRPr>
          </a:p>
          <a:p>
            <a:pPr marL="342900" indent="-342900">
              <a:buChar char="•"/>
            </a:pPr>
            <a:endParaRPr lang="en-US" sz="1200" b="0" dirty="0">
              <a:solidFill>
                <a:srgbClr val="0D0D0D"/>
              </a:solidFill>
              <a:cs typeface="Arial"/>
            </a:endParaRPr>
          </a:p>
          <a:p>
            <a:pPr marL="342900" indent="-342900">
              <a:buChar char="•"/>
            </a:pPr>
            <a:endParaRPr lang="en-US" dirty="0">
              <a:solidFill>
                <a:schemeClr val="bg1">
                  <a:lumMod val="10000"/>
                </a:schemeClr>
              </a:solidFill>
              <a:cs typeface="Arial"/>
            </a:endParaRPr>
          </a:p>
        </p:txBody>
      </p:sp>
    </p:spTree>
    <p:extLst>
      <p:ext uri="{BB962C8B-B14F-4D97-AF65-F5344CB8AC3E}">
        <p14:creationId xmlns:p14="http://schemas.microsoft.com/office/powerpoint/2010/main" val="386448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6947-C1D5-2F17-E513-C156F52730CC}"/>
              </a:ext>
            </a:extLst>
          </p:cNvPr>
          <p:cNvSpPr>
            <a:spLocks noGrp="1"/>
          </p:cNvSpPr>
          <p:nvPr>
            <p:ph type="title"/>
          </p:nvPr>
        </p:nvSpPr>
        <p:spPr>
          <a:xfrm>
            <a:off x="381000" y="307058"/>
            <a:ext cx="11430000" cy="498598"/>
          </a:xfrm>
        </p:spPr>
        <p:txBody>
          <a:bodyPr/>
          <a:lstStyle/>
          <a:p>
            <a:r>
              <a:rPr lang="en-US" dirty="0">
                <a:latin typeface="Arial"/>
                <a:cs typeface="Arial"/>
              </a:rPr>
              <a:t>One hot encoding</a:t>
            </a:r>
            <a:endParaRPr lang="en-US" dirty="0"/>
          </a:p>
        </p:txBody>
      </p:sp>
      <p:sp>
        <p:nvSpPr>
          <p:cNvPr id="3" name="Content Placeholder 2">
            <a:extLst>
              <a:ext uri="{FF2B5EF4-FFF2-40B4-BE49-F238E27FC236}">
                <a16:creationId xmlns:a16="http://schemas.microsoft.com/office/drawing/2014/main" id="{00D13FBB-43CF-83F8-2F3C-C028BAC4C416}"/>
              </a:ext>
            </a:extLst>
          </p:cNvPr>
          <p:cNvSpPr>
            <a:spLocks noGrp="1"/>
          </p:cNvSpPr>
          <p:nvPr>
            <p:ph idx="1"/>
          </p:nvPr>
        </p:nvSpPr>
        <p:spPr>
          <a:xfrm>
            <a:off x="381000" y="1027842"/>
            <a:ext cx="11430000" cy="4173203"/>
          </a:xfrm>
        </p:spPr>
        <p:txBody>
          <a:bodyPr vert="horz" lIns="0" tIns="0" rIns="0" bIns="0" rtlCol="0" anchor="t">
            <a:noAutofit/>
          </a:bodyPr>
          <a:lstStyle/>
          <a:p>
            <a:pPr marL="171450" indent="-171450">
              <a:buChar char="•"/>
            </a:pPr>
            <a:r>
              <a:rPr lang="en-US" sz="1800" dirty="0">
                <a:solidFill>
                  <a:srgbClr val="0D0D0D"/>
                </a:solidFill>
                <a:latin typeface="Times New Roman"/>
                <a:cs typeface="Arial"/>
              </a:rPr>
              <a:t>Convert "Churn" to Binary Numeric: </a:t>
            </a:r>
            <a:r>
              <a:rPr lang="en-US" sz="1800" b="0" dirty="0">
                <a:solidFill>
                  <a:srgbClr val="0D0D0D"/>
                </a:solidFill>
                <a:latin typeface="Times New Roman"/>
                <a:cs typeface="Arial"/>
              </a:rPr>
              <a:t>Converting it to binary numeric values (0 for "No" and 1 for "Yes") allows for easier interpretation and compatibility.</a:t>
            </a:r>
            <a:endParaRPr lang="en-US" sz="1800">
              <a:solidFill>
                <a:srgbClr val="C60C30"/>
              </a:solidFill>
              <a:latin typeface="Times New Roman"/>
              <a:cs typeface="Arial" panose="020B0604020202020204" pitchFamily="34" charset="0"/>
            </a:endParaRPr>
          </a:p>
          <a:p>
            <a:pPr marL="171450" indent="-171450">
              <a:buChar char="•"/>
            </a:pPr>
            <a:r>
              <a:rPr lang="en-US" sz="1800" b="0" dirty="0">
                <a:solidFill>
                  <a:srgbClr val="0D0D0D"/>
                </a:solidFill>
                <a:latin typeface="Times New Roman"/>
                <a:cs typeface="Arial"/>
              </a:rPr>
              <a:t>Converted all categorical variables such as such as service types and demographic information in the dataset into dummy variables. Each categorical variable is now  transformed into multiple binary variables (0 or 1) representing the different categories or levels of that variable.</a:t>
            </a:r>
          </a:p>
          <a:p>
            <a:pPr marL="285750" indent="-285750">
              <a:buFont typeface="Arial,Sans-Serif" panose="020B0604020202020204" pitchFamily="34" charset="0"/>
              <a:buChar char="•"/>
            </a:pPr>
            <a:r>
              <a:rPr lang="en-US" sz="1800" dirty="0">
                <a:solidFill>
                  <a:srgbClr val="0D0D0D"/>
                </a:solidFill>
                <a:latin typeface="Times New Roman"/>
                <a:cs typeface="Times New Roman"/>
              </a:rPr>
              <a:t>Scaling </a:t>
            </a:r>
            <a:r>
              <a:rPr lang="en-US" sz="1800" dirty="0" err="1">
                <a:solidFill>
                  <a:srgbClr val="0D0D0D"/>
                </a:solidFill>
                <a:latin typeface="Times New Roman"/>
                <a:cs typeface="Times New Roman"/>
              </a:rPr>
              <a:t>Variables:</a:t>
            </a:r>
            <a:r>
              <a:rPr lang="en-US" sz="1800" b="0" dirty="0" err="1">
                <a:solidFill>
                  <a:srgbClr val="0D0D0D"/>
                </a:solidFill>
                <a:latin typeface="Times New Roman"/>
                <a:cs typeface="Times New Roman"/>
              </a:rPr>
              <a:t>Utilized</a:t>
            </a:r>
            <a:r>
              <a:rPr lang="en-US" sz="1800" b="0" dirty="0">
                <a:solidFill>
                  <a:srgbClr val="0D0D0D"/>
                </a:solidFill>
                <a:latin typeface="Times New Roman"/>
                <a:cs typeface="Times New Roman"/>
              </a:rPr>
              <a:t> </a:t>
            </a:r>
            <a:r>
              <a:rPr lang="en-US" sz="1800" dirty="0" err="1">
                <a:solidFill>
                  <a:srgbClr val="0D0D0D"/>
                </a:solidFill>
                <a:latin typeface="Times New Roman"/>
                <a:cs typeface="Times New Roman"/>
              </a:rPr>
              <a:t>MinMaxScaler</a:t>
            </a:r>
            <a:r>
              <a:rPr lang="en-US" sz="1800" dirty="0">
                <a:solidFill>
                  <a:srgbClr val="0D0D0D"/>
                </a:solidFill>
                <a:latin typeface="Times New Roman"/>
                <a:cs typeface="Times New Roman"/>
              </a:rPr>
              <a:t> </a:t>
            </a:r>
            <a:r>
              <a:rPr lang="en-US" sz="1800" b="0" dirty="0">
                <a:solidFill>
                  <a:srgbClr val="0D0D0D"/>
                </a:solidFill>
                <a:latin typeface="Times New Roman"/>
                <a:cs typeface="Times New Roman"/>
              </a:rPr>
              <a:t>to scale features to a range of 0 to 1.</a:t>
            </a:r>
            <a:endParaRPr lang="en-US" sz="1800" b="0">
              <a:solidFill>
                <a:srgbClr val="404041"/>
              </a:solidFill>
              <a:latin typeface="Times New Roman"/>
              <a:cs typeface="Times New Roman"/>
            </a:endParaRPr>
          </a:p>
          <a:p>
            <a:pPr marL="171450" indent="-171450">
              <a:buChar char="•"/>
            </a:pPr>
            <a:endParaRPr lang="en-US" sz="1800" b="0" dirty="0">
              <a:solidFill>
                <a:srgbClr val="0D0D0D"/>
              </a:solidFill>
              <a:latin typeface="Times New Roman"/>
              <a:cs typeface="Arial"/>
            </a:endParaRPr>
          </a:p>
          <a:p>
            <a:endParaRPr lang="en-US" sz="1200" dirty="0">
              <a:solidFill>
                <a:srgbClr val="0D0D0D"/>
              </a:solidFill>
              <a:cs typeface="Arial"/>
            </a:endParaRPr>
          </a:p>
        </p:txBody>
      </p:sp>
      <p:pic>
        <p:nvPicPr>
          <p:cNvPr id="5" name="Picture 4" descr="A table with numbers and symbols&#10;&#10;Description automatically generated">
            <a:extLst>
              <a:ext uri="{FF2B5EF4-FFF2-40B4-BE49-F238E27FC236}">
                <a16:creationId xmlns:a16="http://schemas.microsoft.com/office/drawing/2014/main" id="{E83F6A2D-2D9F-20F4-1BAC-9334AD05669C}"/>
              </a:ext>
            </a:extLst>
          </p:cNvPr>
          <p:cNvPicPr>
            <a:picLocks noChangeAspect="1"/>
          </p:cNvPicPr>
          <p:nvPr/>
        </p:nvPicPr>
        <p:blipFill>
          <a:blip r:embed="rId2"/>
          <a:stretch>
            <a:fillRect/>
          </a:stretch>
        </p:blipFill>
        <p:spPr>
          <a:xfrm>
            <a:off x="1769063" y="3427327"/>
            <a:ext cx="8651804" cy="3015155"/>
          </a:xfrm>
          <a:prstGeom prst="rect">
            <a:avLst/>
          </a:prstGeom>
        </p:spPr>
      </p:pic>
    </p:spTree>
    <p:extLst>
      <p:ext uri="{BB962C8B-B14F-4D97-AF65-F5344CB8AC3E}">
        <p14:creationId xmlns:p14="http://schemas.microsoft.com/office/powerpoint/2010/main" val="3927490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F414-BDFD-EECA-309F-55C71FED0A2A}"/>
              </a:ext>
            </a:extLst>
          </p:cNvPr>
          <p:cNvSpPr>
            <a:spLocks noGrp="1"/>
          </p:cNvSpPr>
          <p:nvPr>
            <p:ph type="title"/>
          </p:nvPr>
        </p:nvSpPr>
        <p:spPr>
          <a:xfrm>
            <a:off x="3811065" y="2502094"/>
            <a:ext cx="4566227" cy="2327624"/>
          </a:xfrm>
        </p:spPr>
        <p:txBody>
          <a:bodyPr/>
          <a:lstStyle/>
          <a:p>
            <a:r>
              <a:rPr lang="en-US" sz="5600" dirty="0">
                <a:latin typeface="Arial"/>
                <a:cs typeface="Arial"/>
              </a:rPr>
              <a:t>Model Development</a:t>
            </a:r>
          </a:p>
        </p:txBody>
      </p:sp>
    </p:spTree>
    <p:extLst>
      <p:ext uri="{BB962C8B-B14F-4D97-AF65-F5344CB8AC3E}">
        <p14:creationId xmlns:p14="http://schemas.microsoft.com/office/powerpoint/2010/main" val="143676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C470-5E68-73D6-3772-82995C1164FF}"/>
              </a:ext>
            </a:extLst>
          </p:cNvPr>
          <p:cNvSpPr>
            <a:spLocks noGrp="1"/>
          </p:cNvSpPr>
          <p:nvPr>
            <p:ph type="title"/>
          </p:nvPr>
        </p:nvSpPr>
        <p:spPr>
          <a:xfrm>
            <a:off x="381000" y="336043"/>
            <a:ext cx="11430000" cy="498598"/>
          </a:xfrm>
        </p:spPr>
        <p:txBody>
          <a:bodyPr/>
          <a:lstStyle/>
          <a:p>
            <a:r>
              <a:rPr lang="en-US" dirty="0">
                <a:latin typeface="Arial"/>
                <a:cs typeface="Arial"/>
              </a:rPr>
              <a:t>Logistic Regression</a:t>
            </a:r>
            <a:endParaRPr lang="en-US" dirty="0">
              <a:cs typeface="Arial"/>
            </a:endParaRPr>
          </a:p>
        </p:txBody>
      </p:sp>
      <p:sp>
        <p:nvSpPr>
          <p:cNvPr id="4" name="Content Placeholder 3">
            <a:extLst>
              <a:ext uri="{FF2B5EF4-FFF2-40B4-BE49-F238E27FC236}">
                <a16:creationId xmlns:a16="http://schemas.microsoft.com/office/drawing/2014/main" id="{034BE438-7434-4361-5DCF-6FB7F85B90AC}"/>
              </a:ext>
            </a:extLst>
          </p:cNvPr>
          <p:cNvSpPr>
            <a:spLocks noGrp="1"/>
          </p:cNvSpPr>
          <p:nvPr>
            <p:ph idx="1"/>
          </p:nvPr>
        </p:nvSpPr>
        <p:spPr>
          <a:xfrm>
            <a:off x="381000" y="1188719"/>
            <a:ext cx="11430000" cy="4173203"/>
          </a:xfrm>
        </p:spPr>
        <p:txBody>
          <a:bodyPr vert="horz" lIns="0" tIns="0" rIns="0" bIns="0" rtlCol="0" anchor="t">
            <a:noAutofit/>
          </a:bodyPr>
          <a:lstStyle/>
          <a:p>
            <a:pPr marL="285750" indent="-285750">
              <a:buFont typeface="Arial"/>
              <a:buChar char="•"/>
            </a:pPr>
            <a:endParaRPr lang="en-US" sz="1200" b="0" dirty="0">
              <a:solidFill>
                <a:srgbClr val="0D0D0D"/>
              </a:solidFill>
              <a:latin typeface="Arial"/>
              <a:cs typeface="Arial"/>
            </a:endParaRPr>
          </a:p>
          <a:p>
            <a:endParaRPr lang="en-US" dirty="0">
              <a:cs typeface="Arial"/>
            </a:endParaRPr>
          </a:p>
        </p:txBody>
      </p:sp>
      <p:sp>
        <p:nvSpPr>
          <p:cNvPr id="5" name="TextBox 4">
            <a:extLst>
              <a:ext uri="{FF2B5EF4-FFF2-40B4-BE49-F238E27FC236}">
                <a16:creationId xmlns:a16="http://schemas.microsoft.com/office/drawing/2014/main" id="{D221AB7A-C87F-4EAD-DE9E-1E4D58C2C5AE}"/>
              </a:ext>
            </a:extLst>
          </p:cNvPr>
          <p:cNvSpPr txBox="1"/>
          <p:nvPr/>
        </p:nvSpPr>
        <p:spPr>
          <a:xfrm>
            <a:off x="6758065" y="1392835"/>
            <a:ext cx="452952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600" b="1" dirty="0">
                <a:solidFill>
                  <a:srgbClr val="0D0D0D"/>
                </a:solidFill>
                <a:latin typeface="Times New Roman"/>
                <a:cs typeface="Arial"/>
              </a:rPr>
              <a:t>Split data into training (70%) and testing (30%) sets.</a:t>
            </a:r>
            <a:endParaRPr lang="en-US" sz="1600" b="1">
              <a:latin typeface="Times New Roman"/>
              <a:cs typeface="Arial"/>
            </a:endParaRPr>
          </a:p>
          <a:p>
            <a:endParaRPr lang="en-US" sz="1600" dirty="0">
              <a:solidFill>
                <a:srgbClr val="0D0D0D"/>
              </a:solidFill>
              <a:latin typeface="Times New Roman"/>
              <a:cs typeface="Arial"/>
            </a:endParaRPr>
          </a:p>
          <a:p>
            <a:endParaRPr lang="en-US" sz="1600" dirty="0">
              <a:solidFill>
                <a:srgbClr val="0D0D0D"/>
              </a:solidFill>
              <a:latin typeface="Times New Roman"/>
              <a:cs typeface="Arial"/>
            </a:endParaRPr>
          </a:p>
          <a:p>
            <a:pPr marL="285750" indent="-285750">
              <a:buFont typeface="Arial"/>
              <a:buChar char="•"/>
            </a:pPr>
            <a:r>
              <a:rPr lang="en-US" b="1" dirty="0">
                <a:solidFill>
                  <a:srgbClr val="000000"/>
                </a:solidFill>
                <a:latin typeface="Times New Roman"/>
                <a:ea typeface="+mn-lt"/>
                <a:cs typeface="+mn-lt"/>
              </a:rPr>
              <a:t>model achieved an accuracy of 80%</a:t>
            </a:r>
            <a:r>
              <a:rPr lang="en-US" sz="1600" b="1" dirty="0">
                <a:solidFill>
                  <a:srgbClr val="000000"/>
                </a:solidFill>
                <a:latin typeface="Times New Roman"/>
                <a:ea typeface="+mn-lt"/>
                <a:cs typeface="+mn-lt"/>
              </a:rPr>
              <a:t>
</a:t>
            </a:r>
            <a:endParaRPr lang="en-US" sz="1600" b="1">
              <a:solidFill>
                <a:srgbClr val="000000"/>
              </a:solidFill>
              <a:latin typeface="Times New Roman"/>
              <a:ea typeface="+mn-lt"/>
              <a:cs typeface="+mn-lt"/>
            </a:endParaRPr>
          </a:p>
        </p:txBody>
      </p:sp>
      <p:pic>
        <p:nvPicPr>
          <p:cNvPr id="6" name="Picture 5" descr="A blue and white box with numbers&#10;&#10;Description automatically generated">
            <a:extLst>
              <a:ext uri="{FF2B5EF4-FFF2-40B4-BE49-F238E27FC236}">
                <a16:creationId xmlns:a16="http://schemas.microsoft.com/office/drawing/2014/main" id="{FDEF7D53-FC4C-9EFB-2B3A-36EABAE599DA}"/>
              </a:ext>
            </a:extLst>
          </p:cNvPr>
          <p:cNvPicPr>
            <a:picLocks noChangeAspect="1"/>
          </p:cNvPicPr>
          <p:nvPr/>
        </p:nvPicPr>
        <p:blipFill>
          <a:blip r:embed="rId2"/>
          <a:stretch>
            <a:fillRect/>
          </a:stretch>
        </p:blipFill>
        <p:spPr>
          <a:xfrm>
            <a:off x="550996" y="1202961"/>
            <a:ext cx="5799728" cy="447706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984BE6E-AF77-F10B-D3AF-F28F64933803}"/>
              </a:ext>
            </a:extLst>
          </p:cNvPr>
          <p:cNvPicPr>
            <a:picLocks noChangeAspect="1"/>
          </p:cNvPicPr>
          <p:nvPr/>
        </p:nvPicPr>
        <p:blipFill>
          <a:blip r:embed="rId3"/>
          <a:stretch>
            <a:fillRect/>
          </a:stretch>
        </p:blipFill>
        <p:spPr>
          <a:xfrm>
            <a:off x="6758066" y="3782094"/>
            <a:ext cx="4959246" cy="1898356"/>
          </a:xfrm>
          <a:prstGeom prst="rect">
            <a:avLst/>
          </a:prstGeom>
        </p:spPr>
      </p:pic>
    </p:spTree>
    <p:extLst>
      <p:ext uri="{BB962C8B-B14F-4D97-AF65-F5344CB8AC3E}">
        <p14:creationId xmlns:p14="http://schemas.microsoft.com/office/powerpoint/2010/main" val="271551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4E1A-8ABB-1322-25DD-629E0D57353C}"/>
              </a:ext>
            </a:extLst>
          </p:cNvPr>
          <p:cNvSpPr>
            <a:spLocks noGrp="1"/>
          </p:cNvSpPr>
          <p:nvPr>
            <p:ph type="title"/>
          </p:nvPr>
        </p:nvSpPr>
        <p:spPr>
          <a:xfrm>
            <a:off x="381000" y="505592"/>
            <a:ext cx="11430000" cy="498598"/>
          </a:xfrm>
        </p:spPr>
        <p:txBody>
          <a:bodyPr/>
          <a:lstStyle/>
          <a:p>
            <a:r>
              <a:rPr lang="en-US" dirty="0">
                <a:latin typeface="Arial"/>
                <a:cs typeface="Arial"/>
              </a:rPr>
              <a:t>Random Forest</a:t>
            </a:r>
            <a:endParaRPr lang="en-US" dirty="0"/>
          </a:p>
        </p:txBody>
      </p:sp>
      <p:pic>
        <p:nvPicPr>
          <p:cNvPr id="4" name="Content Placeholder 3" descr="A blue and white graph&#10;&#10;Description automatically generated">
            <a:extLst>
              <a:ext uri="{FF2B5EF4-FFF2-40B4-BE49-F238E27FC236}">
                <a16:creationId xmlns:a16="http://schemas.microsoft.com/office/drawing/2014/main" id="{6C74264C-07EB-B03F-A244-B386D56FCDB7}"/>
              </a:ext>
            </a:extLst>
          </p:cNvPr>
          <p:cNvPicPr>
            <a:picLocks noGrp="1" noChangeAspect="1"/>
          </p:cNvPicPr>
          <p:nvPr>
            <p:ph idx="1"/>
          </p:nvPr>
        </p:nvPicPr>
        <p:blipFill>
          <a:blip r:embed="rId2"/>
          <a:stretch>
            <a:fillRect/>
          </a:stretch>
        </p:blipFill>
        <p:spPr>
          <a:xfrm>
            <a:off x="1387154" y="1526577"/>
            <a:ext cx="5257800" cy="4114800"/>
          </a:xfrm>
        </p:spPr>
      </p:pic>
      <p:sp>
        <p:nvSpPr>
          <p:cNvPr id="5" name="TextBox 4">
            <a:extLst>
              <a:ext uri="{FF2B5EF4-FFF2-40B4-BE49-F238E27FC236}">
                <a16:creationId xmlns:a16="http://schemas.microsoft.com/office/drawing/2014/main" id="{C72C350E-C6E2-628B-B1BC-DAD033515807}"/>
              </a:ext>
            </a:extLst>
          </p:cNvPr>
          <p:cNvSpPr txBox="1"/>
          <p:nvPr/>
        </p:nvSpPr>
        <p:spPr>
          <a:xfrm>
            <a:off x="7797553" y="2056660"/>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0000"/>
                </a:solidFill>
                <a:latin typeface="Times New Roman"/>
                <a:ea typeface="+mn-lt"/>
                <a:cs typeface="+mn-lt"/>
              </a:rPr>
              <a:t>Accuracy Score: 0.8007572172266919</a:t>
            </a:r>
            <a:endParaRPr lang="en-US" sz="1600" b="1" dirty="0">
              <a:latin typeface="Times New Roman"/>
            </a:endParaRPr>
          </a:p>
        </p:txBody>
      </p:sp>
      <p:pic>
        <p:nvPicPr>
          <p:cNvPr id="6" name="Picture 5" descr="A screenshot of a report&#10;&#10;Description automatically generated">
            <a:extLst>
              <a:ext uri="{FF2B5EF4-FFF2-40B4-BE49-F238E27FC236}">
                <a16:creationId xmlns:a16="http://schemas.microsoft.com/office/drawing/2014/main" id="{264EC9BB-81C8-ACF6-8FA1-DFCCAB5CC8AB}"/>
              </a:ext>
            </a:extLst>
          </p:cNvPr>
          <p:cNvPicPr>
            <a:picLocks noChangeAspect="1"/>
          </p:cNvPicPr>
          <p:nvPr/>
        </p:nvPicPr>
        <p:blipFill>
          <a:blip r:embed="rId3"/>
          <a:stretch>
            <a:fillRect/>
          </a:stretch>
        </p:blipFill>
        <p:spPr>
          <a:xfrm>
            <a:off x="6976672" y="2978791"/>
            <a:ext cx="4384623" cy="2324485"/>
          </a:xfrm>
          <a:prstGeom prst="rect">
            <a:avLst/>
          </a:prstGeom>
        </p:spPr>
      </p:pic>
    </p:spTree>
    <p:extLst>
      <p:ext uri="{BB962C8B-B14F-4D97-AF65-F5344CB8AC3E}">
        <p14:creationId xmlns:p14="http://schemas.microsoft.com/office/powerpoint/2010/main" val="212274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659D-1369-A692-E3B3-E5C28EE53ECC}"/>
              </a:ext>
            </a:extLst>
          </p:cNvPr>
          <p:cNvSpPr>
            <a:spLocks noGrp="1"/>
          </p:cNvSpPr>
          <p:nvPr>
            <p:ph type="title"/>
          </p:nvPr>
        </p:nvSpPr>
        <p:spPr>
          <a:xfrm>
            <a:off x="3910305" y="2753113"/>
            <a:ext cx="4156364" cy="1571841"/>
          </a:xfrm>
        </p:spPr>
        <p:txBody>
          <a:bodyPr/>
          <a:lstStyle/>
          <a:p>
            <a:r>
              <a:rPr lang="en-US" sz="3600" dirty="0">
                <a:latin typeface="Times New Roman"/>
                <a:cs typeface="Arial"/>
              </a:rPr>
              <a:t>Results Analysis and Interpretation </a:t>
            </a:r>
            <a:endParaRPr lang="en-US" sz="3600"/>
          </a:p>
          <a:p>
            <a:endParaRPr lang="en-US" dirty="0">
              <a:cs typeface="Arial"/>
            </a:endParaRPr>
          </a:p>
        </p:txBody>
      </p:sp>
      <p:sp>
        <p:nvSpPr>
          <p:cNvPr id="3" name="Text Placeholder 2">
            <a:extLst>
              <a:ext uri="{FF2B5EF4-FFF2-40B4-BE49-F238E27FC236}">
                <a16:creationId xmlns:a16="http://schemas.microsoft.com/office/drawing/2014/main" id="{60639983-FEC1-FCDE-8846-34B04D0D06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7747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8C1A-0A68-D498-FA51-26979D02AD3C}"/>
              </a:ext>
            </a:extLst>
          </p:cNvPr>
          <p:cNvSpPr>
            <a:spLocks noGrp="1"/>
          </p:cNvSpPr>
          <p:nvPr>
            <p:ph type="title"/>
          </p:nvPr>
        </p:nvSpPr>
        <p:spPr/>
        <p:txBody>
          <a:bodyPr/>
          <a:lstStyle/>
          <a:p>
            <a:r>
              <a:rPr lang="en-US" dirty="0">
                <a:latin typeface="Arial"/>
                <a:cs typeface="Arial"/>
              </a:rPr>
              <a:t>Model Evaluation</a:t>
            </a:r>
            <a:endParaRPr lang="en-US" dirty="0">
              <a:cs typeface="Arial"/>
            </a:endParaRPr>
          </a:p>
        </p:txBody>
      </p:sp>
      <p:sp>
        <p:nvSpPr>
          <p:cNvPr id="5" name="TextBox 4">
            <a:extLst>
              <a:ext uri="{FF2B5EF4-FFF2-40B4-BE49-F238E27FC236}">
                <a16:creationId xmlns:a16="http://schemas.microsoft.com/office/drawing/2014/main" id="{7A78B211-0DA8-7634-33C5-9D13351A1BD4}"/>
              </a:ext>
            </a:extLst>
          </p:cNvPr>
          <p:cNvSpPr txBox="1"/>
          <p:nvPr/>
        </p:nvSpPr>
        <p:spPr>
          <a:xfrm>
            <a:off x="381000" y="1886261"/>
            <a:ext cx="1036319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000000"/>
                </a:solidFill>
                <a:latin typeface="Times New Roman"/>
                <a:cs typeface="Times New Roman"/>
              </a:rPr>
              <a:t>The </a:t>
            </a:r>
            <a:r>
              <a:rPr lang="en-US" b="1" dirty="0">
                <a:solidFill>
                  <a:srgbClr val="000000"/>
                </a:solidFill>
                <a:latin typeface="Times New Roman"/>
                <a:cs typeface="Times New Roman"/>
              </a:rPr>
              <a:t>cross-validation</a:t>
            </a:r>
            <a:r>
              <a:rPr lang="en-US" dirty="0">
                <a:solidFill>
                  <a:srgbClr val="000000"/>
                </a:solidFill>
                <a:latin typeface="Times New Roman"/>
                <a:cs typeface="Times New Roman"/>
              </a:rPr>
              <a:t> scores for Logistic Regression are fairly consistent across the folds, ranging from 0.789 to 0.813, with a mean accuracy of approximately </a:t>
            </a:r>
            <a:r>
              <a:rPr lang="en-US" b="1" dirty="0">
                <a:solidFill>
                  <a:srgbClr val="000000"/>
                </a:solidFill>
                <a:latin typeface="Times New Roman"/>
                <a:cs typeface="Times New Roman"/>
              </a:rPr>
              <a:t>0.803.</a:t>
            </a:r>
            <a:endParaRPr lang="en-US" b="1" dirty="0">
              <a:latin typeface="Times New Roman"/>
              <a:cs typeface="Times New Roman"/>
            </a:endParaRPr>
          </a:p>
          <a:p>
            <a:pPr marL="285750" indent="-285750">
              <a:buFont typeface="Arial"/>
              <a:buChar char="•"/>
            </a:pPr>
            <a:endParaRPr lang="en-US" dirty="0">
              <a:solidFill>
                <a:srgbClr val="000000"/>
              </a:solidFill>
              <a:latin typeface="Times New Roman"/>
              <a:cs typeface="Times New Roman"/>
            </a:endParaRPr>
          </a:p>
          <a:p>
            <a:pPr marL="285750" indent="-285750">
              <a:buFont typeface="Arial"/>
              <a:buChar char="•"/>
            </a:pPr>
            <a:r>
              <a:rPr lang="en-US" dirty="0">
                <a:solidFill>
                  <a:srgbClr val="000000"/>
                </a:solidFill>
                <a:latin typeface="Times New Roman"/>
                <a:cs typeface="Times New Roman"/>
              </a:rPr>
              <a:t>On the other hand, the Random Forest model has an out-of-bag (OOB) score of approximately </a:t>
            </a:r>
            <a:r>
              <a:rPr lang="en-US" b="1" dirty="0">
                <a:solidFill>
                  <a:srgbClr val="000000"/>
                </a:solidFill>
                <a:latin typeface="Times New Roman"/>
                <a:cs typeface="Times New Roman"/>
              </a:rPr>
              <a:t>0.802</a:t>
            </a:r>
            <a:r>
              <a:rPr lang="en-US" dirty="0">
                <a:solidFill>
                  <a:srgbClr val="000000"/>
                </a:solidFill>
                <a:latin typeface="Times New Roman"/>
                <a:cs typeface="Times New Roman"/>
              </a:rPr>
              <a:t>, which is quite similar to the Logistic Regression mean accuracy obtained from cross-validation.</a:t>
            </a:r>
            <a:endParaRPr lang="en-US">
              <a:latin typeface="Times New Roman"/>
              <a:cs typeface="Times New Roman"/>
            </a:endParaRPr>
          </a:p>
          <a:p>
            <a:pPr algn="l"/>
            <a:endParaRPr lang="en-US" dirty="0">
              <a:solidFill>
                <a:srgbClr val="000000"/>
              </a:solidFill>
              <a:latin typeface="Times New Roman"/>
              <a:cs typeface="Times New Roman"/>
            </a:endParaRPr>
          </a:p>
          <a:p>
            <a:endParaRPr lang="en-US" dirty="0">
              <a:solidFill>
                <a:srgbClr val="000000"/>
              </a:solidFill>
              <a:latin typeface="Times New Roman"/>
              <a:cs typeface="Times New Roman"/>
            </a:endParaRPr>
          </a:p>
          <a:p>
            <a:endParaRPr lang="en-US" dirty="0">
              <a:solidFill>
                <a:srgbClr val="000000"/>
              </a:solidFill>
              <a:latin typeface="Times New Roman"/>
              <a:cs typeface="Times New Roman"/>
            </a:endParaRPr>
          </a:p>
          <a:p>
            <a:r>
              <a:rPr lang="en-US" dirty="0">
                <a:solidFill>
                  <a:srgbClr val="000000"/>
                </a:solidFill>
                <a:latin typeface="Times New Roman"/>
                <a:cs typeface="Times New Roman"/>
              </a:rPr>
              <a:t>Based on the provided metrics, the Logistic Regression model seems to perform the best for customer churn prediction.  While the Random Forest model has comparable accuracy to the Logistic Regression model, its lower recall suggests that it may miss more instances of actual churn compared to the Logistic Regression model.</a:t>
            </a:r>
            <a:endParaRPr lang="en-US" dirty="0">
              <a:solidFill>
                <a:srgbClr val="404041"/>
              </a:solidFill>
              <a:latin typeface="Times New Roman"/>
              <a:cs typeface="Times New Roman"/>
            </a:endParaRPr>
          </a:p>
          <a:p>
            <a:endParaRPr lang="en-US" dirty="0">
              <a:latin typeface="Sofia Pro Medium" panose="020B0000000000000000" pitchFamily="34" charset="0"/>
            </a:endParaRPr>
          </a:p>
        </p:txBody>
      </p:sp>
    </p:spTree>
    <p:extLst>
      <p:ext uri="{BB962C8B-B14F-4D97-AF65-F5344CB8AC3E}">
        <p14:creationId xmlns:p14="http://schemas.microsoft.com/office/powerpoint/2010/main" val="362605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EF51-A209-1B0C-A1E4-E04509BEB1FE}"/>
              </a:ext>
            </a:extLst>
          </p:cNvPr>
          <p:cNvSpPr>
            <a:spLocks noGrp="1"/>
          </p:cNvSpPr>
          <p:nvPr>
            <p:ph type="title"/>
          </p:nvPr>
        </p:nvSpPr>
        <p:spPr>
          <a:xfrm>
            <a:off x="381000" y="662979"/>
            <a:ext cx="11430000" cy="1495794"/>
          </a:xfrm>
        </p:spPr>
        <p:txBody>
          <a:bodyPr/>
          <a:lstStyle/>
          <a:p>
            <a:r>
              <a:rPr lang="en-US" dirty="0">
                <a:latin typeface="Arial"/>
                <a:cs typeface="Arial"/>
              </a:rPr>
              <a:t>Result &amp; Interpretation</a:t>
            </a:r>
            <a:endParaRPr lang="en-US" dirty="0">
              <a:solidFill>
                <a:srgbClr val="0039A6"/>
              </a:solidFill>
              <a:latin typeface="Arial"/>
              <a:cs typeface="Arial"/>
            </a:endParaRPr>
          </a:p>
          <a:p>
            <a:endParaRPr lang="en-US" dirty="0">
              <a:solidFill>
                <a:srgbClr val="0039A6"/>
              </a:solidFill>
              <a:latin typeface="Arial"/>
              <a:cs typeface="Arial"/>
            </a:endParaRPr>
          </a:p>
          <a:p>
            <a:endParaRPr lang="en-US" dirty="0">
              <a:cs typeface="Arial"/>
            </a:endParaRPr>
          </a:p>
        </p:txBody>
      </p:sp>
      <p:sp>
        <p:nvSpPr>
          <p:cNvPr id="3" name="Content Placeholder 2">
            <a:extLst>
              <a:ext uri="{FF2B5EF4-FFF2-40B4-BE49-F238E27FC236}">
                <a16:creationId xmlns:a16="http://schemas.microsoft.com/office/drawing/2014/main" id="{C57BA954-EB71-34D2-ED9D-1FFB5B596026}"/>
              </a:ext>
            </a:extLst>
          </p:cNvPr>
          <p:cNvSpPr>
            <a:spLocks noGrp="1"/>
          </p:cNvSpPr>
          <p:nvPr>
            <p:ph idx="1"/>
          </p:nvPr>
        </p:nvSpPr>
        <p:spPr>
          <a:xfrm>
            <a:off x="381000" y="1126260"/>
            <a:ext cx="11430000" cy="4173203"/>
          </a:xfrm>
        </p:spPr>
        <p:txBody>
          <a:bodyPr vert="horz" lIns="0" tIns="0" rIns="0" bIns="0" rtlCol="0" anchor="t">
            <a:noAutofit/>
          </a:bodyPr>
          <a:lstStyle/>
          <a:p>
            <a:endParaRPr lang="en-US">
              <a:solidFill>
                <a:srgbClr val="C60C30"/>
              </a:solidFill>
              <a:latin typeface="Arial"/>
              <a:cs typeface="Arial"/>
            </a:endParaRPr>
          </a:p>
          <a:p>
            <a:r>
              <a:rPr lang="en-US" sz="1800" dirty="0">
                <a:solidFill>
                  <a:srgbClr val="3C4043"/>
                </a:solidFill>
                <a:latin typeface="Times New Roman"/>
                <a:cs typeface="Arial"/>
              </a:rPr>
              <a:t>Logistic Regression:</a:t>
            </a:r>
          </a:p>
          <a:p>
            <a:pPr>
              <a:buChar char="•"/>
            </a:pPr>
            <a:r>
              <a:rPr lang="en-US" sz="1800" b="0" dirty="0">
                <a:solidFill>
                  <a:srgbClr val="3C4043"/>
                </a:solidFill>
                <a:latin typeface="Times New Roman"/>
                <a:cs typeface="Arial"/>
              </a:rPr>
              <a:t>Having a 2 month contract reduces chances of churn. 2 month contract along with tenure have the most negative relation with Churn as predicted by logistic regressions</a:t>
            </a:r>
          </a:p>
          <a:p>
            <a:pPr>
              <a:buChar char="•"/>
            </a:pPr>
            <a:r>
              <a:rPr lang="en-US" sz="1800" b="0" dirty="0">
                <a:solidFill>
                  <a:srgbClr val="3C4043"/>
                </a:solidFill>
                <a:latin typeface="Times New Roman"/>
                <a:cs typeface="Arial"/>
              </a:rPr>
              <a:t>Having DSL internet service also reduces the </a:t>
            </a:r>
            <a:r>
              <a:rPr lang="en-US" sz="1800" b="0" err="1">
                <a:solidFill>
                  <a:srgbClr val="3C4043"/>
                </a:solidFill>
                <a:latin typeface="Times New Roman"/>
                <a:cs typeface="Arial"/>
              </a:rPr>
              <a:t>proability</a:t>
            </a:r>
            <a:r>
              <a:rPr lang="en-US" sz="1800" b="0" dirty="0">
                <a:solidFill>
                  <a:srgbClr val="3C4043"/>
                </a:solidFill>
                <a:latin typeface="Times New Roman"/>
                <a:cs typeface="Arial"/>
              </a:rPr>
              <a:t> of Churn</a:t>
            </a:r>
            <a:endParaRPr lang="en-US" sz="1800" b="0">
              <a:latin typeface="Times New Roman"/>
              <a:cs typeface="Arial"/>
            </a:endParaRPr>
          </a:p>
          <a:p>
            <a:pPr>
              <a:buChar char="•"/>
            </a:pPr>
            <a:r>
              <a:rPr lang="en-US" sz="1800" b="0" dirty="0">
                <a:solidFill>
                  <a:srgbClr val="3C4043"/>
                </a:solidFill>
                <a:latin typeface="Times New Roman"/>
                <a:cs typeface="Arial"/>
              </a:rPr>
              <a:t>Lastly, total charges, monthly contracts, </a:t>
            </a:r>
            <a:r>
              <a:rPr lang="en-US" sz="1800" b="0" err="1">
                <a:solidFill>
                  <a:srgbClr val="3C4043"/>
                </a:solidFill>
                <a:latin typeface="Times New Roman"/>
                <a:cs typeface="Arial"/>
              </a:rPr>
              <a:t>fibre</a:t>
            </a:r>
            <a:r>
              <a:rPr lang="en-US" sz="1800" b="0" dirty="0">
                <a:solidFill>
                  <a:srgbClr val="3C4043"/>
                </a:solidFill>
                <a:latin typeface="Times New Roman"/>
                <a:cs typeface="Arial"/>
              </a:rPr>
              <a:t> optic internet services and seniority can lead to higher churn rates.</a:t>
            </a:r>
            <a:endParaRPr lang="en-US" sz="1800" b="0">
              <a:latin typeface="Times New Roman"/>
              <a:cs typeface="Arial"/>
            </a:endParaRPr>
          </a:p>
          <a:p>
            <a:r>
              <a:rPr lang="en-US" sz="1800" dirty="0">
                <a:solidFill>
                  <a:srgbClr val="3C4043"/>
                </a:solidFill>
                <a:latin typeface="Times New Roman"/>
                <a:cs typeface="Arial"/>
              </a:rPr>
              <a:t>Random Forest:</a:t>
            </a:r>
          </a:p>
          <a:p>
            <a:pPr>
              <a:buChar char="•"/>
            </a:pPr>
            <a:r>
              <a:rPr lang="en-US" sz="1800" b="0" dirty="0">
                <a:solidFill>
                  <a:srgbClr val="3C4043"/>
                </a:solidFill>
                <a:latin typeface="Times New Roman"/>
                <a:cs typeface="Arial"/>
              </a:rPr>
              <a:t>Monthly contract, tenure and total charges are the most important predictor variables to predict churn.</a:t>
            </a:r>
          </a:p>
          <a:p>
            <a:pPr>
              <a:buChar char="•"/>
            </a:pPr>
            <a:r>
              <a:rPr lang="en-US" sz="1800" b="0" dirty="0">
                <a:solidFill>
                  <a:srgbClr val="3C4043"/>
                </a:solidFill>
                <a:latin typeface="Times New Roman"/>
                <a:cs typeface="Arial"/>
              </a:rPr>
              <a:t>The results from random forest are very similar to that of the logistic regression and in line to what we had expected from our EDA.</a:t>
            </a:r>
            <a:endParaRPr lang="en-US" sz="1800" b="0" dirty="0">
              <a:latin typeface="Times New Roman"/>
              <a:cs typeface="Arial"/>
            </a:endParaRPr>
          </a:p>
          <a:p>
            <a:pPr>
              <a:buChar char="•"/>
            </a:pPr>
            <a:endParaRPr lang="en-US" sz="1600" b="0" dirty="0">
              <a:solidFill>
                <a:srgbClr val="3C4043"/>
              </a:solidFill>
              <a:latin typeface="Times New Roman"/>
              <a:cs typeface="Arial"/>
            </a:endParaRPr>
          </a:p>
          <a:p>
            <a:pPr>
              <a:buChar char="•"/>
            </a:pPr>
            <a:endParaRPr lang="en-US" sz="1600" b="0" dirty="0">
              <a:solidFill>
                <a:srgbClr val="3C4043"/>
              </a:solidFill>
              <a:latin typeface="Times New Roman"/>
              <a:cs typeface="Arial"/>
            </a:endParaRPr>
          </a:p>
          <a:p>
            <a:pPr marL="171450" indent="-171450">
              <a:buChar char="•"/>
            </a:pPr>
            <a:endParaRPr lang="en-US" sz="1600" b="0" dirty="0">
              <a:solidFill>
                <a:srgbClr val="3C4043"/>
              </a:solidFill>
              <a:latin typeface="Times New Roman"/>
              <a:cs typeface="Arial"/>
            </a:endParaRPr>
          </a:p>
          <a:p>
            <a:pPr marL="171450" indent="-171450">
              <a:buChar char="•"/>
            </a:pPr>
            <a:endParaRPr lang="en-US" sz="1800" b="0" dirty="0">
              <a:solidFill>
                <a:srgbClr val="3C4043"/>
              </a:solidFill>
              <a:latin typeface="Times New Roman"/>
              <a:cs typeface="Arial"/>
            </a:endParaRPr>
          </a:p>
          <a:p>
            <a:pPr marL="171450" indent="-171450">
              <a:buChar char="•"/>
            </a:pPr>
            <a:endParaRPr lang="en-US" sz="1800" b="0" dirty="0">
              <a:solidFill>
                <a:srgbClr val="3C4043"/>
              </a:solidFill>
              <a:latin typeface="Times New Roman"/>
              <a:cs typeface="Arial"/>
            </a:endParaRPr>
          </a:p>
          <a:p>
            <a:pPr marL="171450" indent="-171450">
              <a:buChar char="•"/>
            </a:pPr>
            <a:endParaRPr lang="en-US" sz="1800" b="0" dirty="0">
              <a:solidFill>
                <a:srgbClr val="3C4043"/>
              </a:solidFill>
              <a:latin typeface="Times New Roman"/>
              <a:cs typeface="Arial"/>
            </a:endParaRPr>
          </a:p>
          <a:p>
            <a:pPr marL="171450" indent="-171450">
              <a:buChar char="•"/>
            </a:pPr>
            <a:endParaRPr lang="en-US" sz="1800" b="0" dirty="0">
              <a:solidFill>
                <a:srgbClr val="3C4043"/>
              </a:solidFill>
              <a:latin typeface="Times New Roman"/>
              <a:cs typeface="Arial"/>
            </a:endParaRPr>
          </a:p>
          <a:p>
            <a:endParaRPr lang="en-US" sz="1800" b="0" dirty="0">
              <a:solidFill>
                <a:srgbClr val="000000"/>
              </a:solidFill>
              <a:latin typeface="Times New Roman"/>
              <a:cs typeface="Arial"/>
            </a:endParaRPr>
          </a:p>
          <a:p>
            <a:endParaRPr lang="en-US" sz="1800" b="0" dirty="0">
              <a:solidFill>
                <a:srgbClr val="000000"/>
              </a:solidFill>
              <a:latin typeface="Times New Roman"/>
              <a:cs typeface="Arial"/>
            </a:endParaRPr>
          </a:p>
        </p:txBody>
      </p:sp>
    </p:spTree>
    <p:extLst>
      <p:ext uri="{BB962C8B-B14F-4D97-AF65-F5344CB8AC3E}">
        <p14:creationId xmlns:p14="http://schemas.microsoft.com/office/powerpoint/2010/main" val="191114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751138"/>
            <a:ext cx="11430000" cy="498598"/>
          </a:xfrm>
        </p:spPr>
        <p:txBody>
          <a:bodyPr wrap="square" anchor="b">
            <a:normAutofit/>
          </a:bodyPr>
          <a:lstStyle/>
          <a:p>
            <a:r>
              <a:rPr lang="en-US">
                <a:latin typeface="Arial"/>
                <a:cs typeface="Arial"/>
              </a:rPr>
              <a:t>Problem Statement</a:t>
            </a:r>
            <a:endParaRPr lang="en-US">
              <a:cs typeface="Arial"/>
            </a:endParaRPr>
          </a:p>
        </p:txBody>
      </p:sp>
      <p:sp>
        <p:nvSpPr>
          <p:cNvPr id="15" name="Content Placeholder 2">
            <a:extLst>
              <a:ext uri="{FF2B5EF4-FFF2-40B4-BE49-F238E27FC236}">
                <a16:creationId xmlns:a16="http://schemas.microsoft.com/office/drawing/2014/main" id="{667CD987-B6B5-C8FE-2847-095692C18037}"/>
              </a:ext>
            </a:extLst>
          </p:cNvPr>
          <p:cNvSpPr>
            <a:spLocks noGrp="1"/>
          </p:cNvSpPr>
          <p:nvPr>
            <p:ph idx="1"/>
          </p:nvPr>
        </p:nvSpPr>
        <p:spPr>
          <a:xfrm>
            <a:off x="380999" y="4111309"/>
            <a:ext cx="11430000" cy="2445553"/>
          </a:xfrm>
        </p:spPr>
        <p:txBody>
          <a:bodyPr vert="horz" lIns="0" tIns="0" rIns="0" bIns="0" rtlCol="0" anchor="t">
            <a:noAutofit/>
          </a:bodyPr>
          <a:lstStyle/>
          <a:p>
            <a:pPr marL="342900" indent="-342900">
              <a:buChar char="•"/>
            </a:pPr>
            <a:r>
              <a:rPr lang="en-US" b="0" dirty="0">
                <a:solidFill>
                  <a:srgbClr val="0D0D0D"/>
                </a:solidFill>
                <a:latin typeface="Times New Roman"/>
                <a:cs typeface="Arial"/>
              </a:rPr>
              <a:t>To address the issue of high customer churn, we propose building a predictive model using machine learning techniques. The goal is to predict whether a customer is likely to churn based on various features such as contract type, tenure, monthly charges, internet service type, and customer demographics.</a:t>
            </a:r>
            <a:endParaRPr lang="en-US" b="0" dirty="0">
              <a:solidFill>
                <a:schemeClr val="tx1"/>
              </a:solidFill>
              <a:latin typeface="Times New Roman"/>
              <a:cs typeface="Arial"/>
            </a:endParaRPr>
          </a:p>
          <a:p>
            <a:br>
              <a:rPr lang="en-US" dirty="0"/>
            </a:br>
            <a:endParaRPr lang="en-US" dirty="0">
              <a:cs typeface="Arial" panose="020B0604020202020204" pitchFamily="34" charset="0"/>
            </a:endParaRPr>
          </a:p>
          <a:p>
            <a:pPr marL="342900" indent="-342900">
              <a:buChar char="•"/>
            </a:pPr>
            <a:endParaRPr lang="en-US" b="0" dirty="0">
              <a:solidFill>
                <a:schemeClr val="tx1"/>
              </a:solidFill>
              <a:latin typeface="Times New Roman"/>
              <a:cs typeface="Arial"/>
            </a:endParaRPr>
          </a:p>
          <a:p>
            <a:pPr marL="342900" indent="-342900">
              <a:buChar char="•"/>
            </a:pPr>
            <a:endParaRPr lang="en-US" b="0">
              <a:solidFill>
                <a:srgbClr val="0D0D0D"/>
              </a:solidFill>
              <a:latin typeface="Times New Roman"/>
              <a:cs typeface="Arial"/>
            </a:endParaRPr>
          </a:p>
        </p:txBody>
      </p:sp>
      <p:sp>
        <p:nvSpPr>
          <p:cNvPr id="2" name="TextBox 1">
            <a:extLst>
              <a:ext uri="{FF2B5EF4-FFF2-40B4-BE49-F238E27FC236}">
                <a16:creationId xmlns:a16="http://schemas.microsoft.com/office/drawing/2014/main" id="{28F3E3C6-1B83-45BC-96A7-D8242F57B6A2}"/>
              </a:ext>
            </a:extLst>
          </p:cNvPr>
          <p:cNvSpPr txBox="1"/>
          <p:nvPr/>
        </p:nvSpPr>
        <p:spPr>
          <a:xfrm>
            <a:off x="381000" y="1517754"/>
            <a:ext cx="110002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D0D0D"/>
                </a:solidFill>
                <a:latin typeface="Times New Roman"/>
                <a:ea typeface="+mn-lt"/>
                <a:cs typeface="+mn-lt"/>
              </a:rPr>
              <a:t>A telecommunications company is experiencing high customer churn rates, leading to revenue loss and decreased customer satisfaction. Identifying the factors that contribute to customer churn and building an accurate predictive model to forecast churn risk can help the company proactively retain valuable customers and reduce churn.</a:t>
            </a:r>
            <a:endParaRPr lang="en-US" sz="2000" dirty="0">
              <a:latin typeface="Times New Roman"/>
              <a:ea typeface="+mn-lt"/>
              <a:cs typeface="+mn-lt"/>
            </a:endParaRPr>
          </a:p>
        </p:txBody>
      </p:sp>
      <p:sp>
        <p:nvSpPr>
          <p:cNvPr id="3" name="TextBox 2">
            <a:extLst>
              <a:ext uri="{FF2B5EF4-FFF2-40B4-BE49-F238E27FC236}">
                <a16:creationId xmlns:a16="http://schemas.microsoft.com/office/drawing/2014/main" id="{69586917-DE75-DC41-7BB4-BC592C8A3D35}"/>
              </a:ext>
            </a:extLst>
          </p:cNvPr>
          <p:cNvSpPr txBox="1"/>
          <p:nvPr/>
        </p:nvSpPr>
        <p:spPr>
          <a:xfrm>
            <a:off x="381000" y="3248437"/>
            <a:ext cx="41922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tx2"/>
                </a:solidFill>
                <a:latin typeface="Arial"/>
                <a:cs typeface="Times New Roman"/>
              </a:rPr>
              <a:t>Proposed Solution</a:t>
            </a:r>
          </a:p>
        </p:txBody>
      </p:sp>
    </p:spTree>
    <p:extLst>
      <p:ext uri="{BB962C8B-B14F-4D97-AF65-F5344CB8AC3E}">
        <p14:creationId xmlns:p14="http://schemas.microsoft.com/office/powerpoint/2010/main" val="309129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F414-BDFD-EECA-309F-55C71FED0A2A}"/>
              </a:ext>
            </a:extLst>
          </p:cNvPr>
          <p:cNvSpPr>
            <a:spLocks noGrp="1"/>
          </p:cNvSpPr>
          <p:nvPr>
            <p:ph type="title"/>
          </p:nvPr>
        </p:nvSpPr>
        <p:spPr>
          <a:xfrm>
            <a:off x="4019902" y="2975242"/>
            <a:ext cx="4156364" cy="648191"/>
          </a:xfrm>
        </p:spPr>
        <p:txBody>
          <a:bodyPr/>
          <a:lstStyle/>
          <a:p>
            <a:r>
              <a:rPr lang="en-US" sz="5600">
                <a:latin typeface="Arial"/>
                <a:cs typeface="Arial"/>
              </a:rPr>
              <a:t>Questions?</a:t>
            </a:r>
          </a:p>
        </p:txBody>
      </p:sp>
    </p:spTree>
    <p:extLst>
      <p:ext uri="{BB962C8B-B14F-4D97-AF65-F5344CB8AC3E}">
        <p14:creationId xmlns:p14="http://schemas.microsoft.com/office/powerpoint/2010/main" val="126036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523420"/>
            <a:ext cx="11430000" cy="498598"/>
          </a:xfrm>
        </p:spPr>
        <p:txBody>
          <a:bodyPr wrap="square" anchor="b">
            <a:normAutofit/>
          </a:bodyPr>
          <a:lstStyle/>
          <a:p>
            <a:r>
              <a:rPr lang="en-US" dirty="0">
                <a:latin typeface="Arial"/>
                <a:cs typeface="Arial"/>
              </a:rPr>
              <a:t>Data Description</a:t>
            </a:r>
          </a:p>
        </p:txBody>
      </p:sp>
      <p:sp>
        <p:nvSpPr>
          <p:cNvPr id="15" name="Content Placeholder 2">
            <a:extLst>
              <a:ext uri="{FF2B5EF4-FFF2-40B4-BE49-F238E27FC236}">
                <a16:creationId xmlns:a16="http://schemas.microsoft.com/office/drawing/2014/main" id="{667CD987-B6B5-C8FE-2847-095692C18037}"/>
              </a:ext>
            </a:extLst>
          </p:cNvPr>
          <p:cNvSpPr>
            <a:spLocks noGrp="1"/>
          </p:cNvSpPr>
          <p:nvPr>
            <p:ph sz="half" idx="1"/>
          </p:nvPr>
        </p:nvSpPr>
        <p:spPr>
          <a:xfrm>
            <a:off x="380999" y="1349028"/>
            <a:ext cx="10368638" cy="2452228"/>
          </a:xfrm>
        </p:spPr>
        <p:txBody>
          <a:bodyPr vert="horz" lIns="0" tIns="0" rIns="0" bIns="0" rtlCol="0" anchor="t">
            <a:noAutofit/>
          </a:bodyPr>
          <a:lstStyle/>
          <a:p>
            <a:pPr marL="285750" indent="-285750">
              <a:buChar char="•"/>
            </a:pPr>
            <a:endParaRPr lang="en-US" sz="1800" b="0" dirty="0">
              <a:solidFill>
                <a:schemeClr val="tx1"/>
              </a:solidFill>
              <a:latin typeface="Arial"/>
              <a:cs typeface="Arial"/>
            </a:endParaRPr>
          </a:p>
          <a:p>
            <a:pPr marL="342900" indent="-342900">
              <a:buChar char="•"/>
            </a:pPr>
            <a:endParaRPr lang="en-US" b="0">
              <a:solidFill>
                <a:srgbClr val="404041"/>
              </a:solidFill>
              <a:cs typeface="Arial"/>
            </a:endParaRPr>
          </a:p>
          <a:p>
            <a:pPr marL="342900" indent="-342900">
              <a:buChar char="•"/>
            </a:pPr>
            <a:endParaRPr lang="en-US" b="0"/>
          </a:p>
          <a:p>
            <a:pPr marL="342900" indent="-342900">
              <a:buChar char="•"/>
            </a:pPr>
            <a:endParaRPr lang="en-US" b="0">
              <a:cs typeface="Arial" panose="020B0604020202020204" pitchFamily="34" charset="0"/>
            </a:endParaRPr>
          </a:p>
          <a:p>
            <a:pPr marL="342900" indent="-342900">
              <a:buChar char="•"/>
            </a:pPr>
            <a:endParaRPr lang="en-US" b="0">
              <a:cs typeface="Arial" panose="020B0604020202020204" pitchFamily="34" charset="0"/>
            </a:endParaRPr>
          </a:p>
        </p:txBody>
      </p:sp>
      <p:pic>
        <p:nvPicPr>
          <p:cNvPr id="2" name="Picture 1" descr="A screen shot of a computer&#10;&#10;Description automatically generated">
            <a:extLst>
              <a:ext uri="{FF2B5EF4-FFF2-40B4-BE49-F238E27FC236}">
                <a16:creationId xmlns:a16="http://schemas.microsoft.com/office/drawing/2014/main" id="{0A0F1BC9-D266-E46F-93FD-F4ACD7968901}"/>
              </a:ext>
            </a:extLst>
          </p:cNvPr>
          <p:cNvPicPr>
            <a:picLocks noChangeAspect="1"/>
          </p:cNvPicPr>
          <p:nvPr/>
        </p:nvPicPr>
        <p:blipFill>
          <a:blip r:embed="rId2"/>
          <a:stretch>
            <a:fillRect/>
          </a:stretch>
        </p:blipFill>
        <p:spPr>
          <a:xfrm>
            <a:off x="7358205" y="1708879"/>
            <a:ext cx="2747130" cy="4114800"/>
          </a:xfrm>
          <a:prstGeom prst="rect">
            <a:avLst/>
          </a:prstGeom>
        </p:spPr>
      </p:pic>
      <p:sp>
        <p:nvSpPr>
          <p:cNvPr id="3" name="TextBox 2">
            <a:extLst>
              <a:ext uri="{FF2B5EF4-FFF2-40B4-BE49-F238E27FC236}">
                <a16:creationId xmlns:a16="http://schemas.microsoft.com/office/drawing/2014/main" id="{4B9ECB55-34BD-0D24-33F8-614A462DA88F}"/>
              </a:ext>
            </a:extLst>
          </p:cNvPr>
          <p:cNvSpPr txBox="1"/>
          <p:nvPr/>
        </p:nvSpPr>
        <p:spPr>
          <a:xfrm>
            <a:off x="843378" y="1708951"/>
            <a:ext cx="584298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rgbClr val="000000"/>
                </a:solidFill>
                <a:latin typeface="Times New Roman"/>
                <a:cs typeface="Times New Roman"/>
              </a:rPr>
              <a:t>Churn </a:t>
            </a:r>
            <a:r>
              <a:rPr lang="en-US" dirty="0">
                <a:solidFill>
                  <a:srgbClr val="000000"/>
                </a:solidFill>
                <a:latin typeface="Times New Roman"/>
                <a:cs typeface="Times New Roman"/>
              </a:rPr>
              <a:t>-Customers who left within the last month </a:t>
            </a:r>
            <a:endParaRPr lang="en-US"/>
          </a:p>
          <a:p>
            <a:pPr marL="285750" indent="-285750">
              <a:buFont typeface="Arial"/>
              <a:buChar char="•"/>
            </a:pPr>
            <a:endParaRPr lang="en-US" dirty="0">
              <a:solidFill>
                <a:srgbClr val="000000"/>
              </a:solidFill>
              <a:latin typeface="Times New Roman"/>
              <a:cs typeface="Times New Roman"/>
            </a:endParaRPr>
          </a:p>
          <a:p>
            <a:pPr marL="285750" indent="-285750">
              <a:buFont typeface="Arial"/>
              <a:buChar char="•"/>
            </a:pPr>
            <a:r>
              <a:rPr lang="en-US" b="1" dirty="0">
                <a:solidFill>
                  <a:srgbClr val="000000"/>
                </a:solidFill>
                <a:latin typeface="Times New Roman"/>
                <a:cs typeface="Times New Roman"/>
              </a:rPr>
              <a:t>Online Services that each customer has signed up for </a:t>
            </a:r>
            <a:r>
              <a:rPr lang="en-US" dirty="0">
                <a:solidFill>
                  <a:srgbClr val="000000"/>
                </a:solidFill>
                <a:latin typeface="Times New Roman"/>
                <a:cs typeface="Times New Roman"/>
              </a:rPr>
              <a:t>– phone, multiple lines, internet, online security, online backup, device protection, tech support, and streaming TV and movies</a:t>
            </a:r>
            <a:endParaRPr lang="en-US">
              <a:latin typeface="Times New Roman"/>
              <a:cs typeface="Times New Roman"/>
            </a:endParaRPr>
          </a:p>
          <a:p>
            <a:pPr marL="285750" indent="-285750">
              <a:buFont typeface="Arial"/>
              <a:buChar char="•"/>
            </a:pPr>
            <a:endParaRPr lang="en-US" dirty="0">
              <a:solidFill>
                <a:srgbClr val="000000"/>
              </a:solidFill>
              <a:latin typeface="Times New Roman"/>
              <a:cs typeface="Times New Roman"/>
            </a:endParaRPr>
          </a:p>
          <a:p>
            <a:pPr marL="285750" indent="-285750">
              <a:buFont typeface="Arial"/>
              <a:buChar char="•"/>
            </a:pPr>
            <a:r>
              <a:rPr lang="en-US" b="1" dirty="0">
                <a:solidFill>
                  <a:srgbClr val="000000"/>
                </a:solidFill>
                <a:latin typeface="Times New Roman"/>
                <a:cs typeface="Times New Roman"/>
              </a:rPr>
              <a:t>Customer account information</a:t>
            </a:r>
            <a:r>
              <a:rPr lang="en-US" dirty="0">
                <a:solidFill>
                  <a:srgbClr val="000000"/>
                </a:solidFill>
                <a:latin typeface="Times New Roman"/>
                <a:cs typeface="Times New Roman"/>
              </a:rPr>
              <a:t> - how long they’ve been a customer, contract, payment method, paperless billing, monthly charges, and total charges</a:t>
            </a:r>
            <a:endParaRPr lang="en-US">
              <a:latin typeface="Times New Roman"/>
              <a:cs typeface="Times New Roman"/>
            </a:endParaRPr>
          </a:p>
          <a:p>
            <a:pPr marL="285750" indent="-285750">
              <a:buFont typeface="Arial"/>
              <a:buChar char="•"/>
            </a:pPr>
            <a:endParaRPr lang="en-US" dirty="0">
              <a:solidFill>
                <a:srgbClr val="000000"/>
              </a:solidFill>
              <a:latin typeface="Times New Roman"/>
              <a:cs typeface="Times New Roman"/>
            </a:endParaRPr>
          </a:p>
          <a:p>
            <a:pPr marL="285750" indent="-285750">
              <a:buFont typeface="Arial"/>
              <a:buChar char="•"/>
            </a:pPr>
            <a:r>
              <a:rPr lang="en-US" b="1" dirty="0">
                <a:solidFill>
                  <a:srgbClr val="000000"/>
                </a:solidFill>
                <a:latin typeface="Times New Roman"/>
                <a:cs typeface="Times New Roman"/>
              </a:rPr>
              <a:t>Demographic info about customers</a:t>
            </a:r>
            <a:r>
              <a:rPr lang="en-US" dirty="0">
                <a:solidFill>
                  <a:srgbClr val="000000"/>
                </a:solidFill>
                <a:latin typeface="Times New Roman"/>
                <a:cs typeface="Times New Roman"/>
              </a:rPr>
              <a:t> – gender, age range, Partner and Dependents.</a:t>
            </a: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366520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F414-BDFD-EECA-309F-55C71FED0A2A}"/>
              </a:ext>
            </a:extLst>
          </p:cNvPr>
          <p:cNvSpPr>
            <a:spLocks noGrp="1"/>
          </p:cNvSpPr>
          <p:nvPr>
            <p:ph type="title"/>
          </p:nvPr>
        </p:nvSpPr>
        <p:spPr>
          <a:xfrm>
            <a:off x="3193361" y="1715161"/>
            <a:ext cx="5805281" cy="3695499"/>
          </a:xfrm>
        </p:spPr>
        <p:txBody>
          <a:bodyPr/>
          <a:lstStyle/>
          <a:p>
            <a:r>
              <a:rPr lang="en-US" dirty="0">
                <a:latin typeface="Arial"/>
                <a:cs typeface="Arial"/>
              </a:rPr>
              <a:t>Data Cleaning </a:t>
            </a:r>
            <a:br>
              <a:rPr lang="en-US" dirty="0">
                <a:latin typeface="Arial"/>
                <a:cs typeface="Arial"/>
              </a:rPr>
            </a:br>
            <a:r>
              <a:rPr lang="en-US" dirty="0">
                <a:latin typeface="Arial"/>
                <a:cs typeface="Arial"/>
              </a:rPr>
              <a:t>&amp;</a:t>
            </a:r>
            <a:br>
              <a:rPr lang="en-US" dirty="0">
                <a:latin typeface="Arial"/>
                <a:cs typeface="Arial"/>
              </a:rPr>
            </a:br>
            <a:r>
              <a:rPr lang="en-US" dirty="0">
                <a:latin typeface="Arial"/>
                <a:cs typeface="Arial"/>
              </a:rPr>
              <a:t>Preprocessing</a:t>
            </a:r>
          </a:p>
        </p:txBody>
      </p:sp>
    </p:spTree>
    <p:extLst>
      <p:ext uri="{BB962C8B-B14F-4D97-AF65-F5344CB8AC3E}">
        <p14:creationId xmlns:p14="http://schemas.microsoft.com/office/powerpoint/2010/main" val="7653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198-53B3-B418-8948-1A727693BCED}"/>
              </a:ext>
            </a:extLst>
          </p:cNvPr>
          <p:cNvSpPr>
            <a:spLocks noGrp="1"/>
          </p:cNvSpPr>
          <p:nvPr>
            <p:ph type="title"/>
          </p:nvPr>
        </p:nvSpPr>
        <p:spPr>
          <a:xfrm>
            <a:off x="381000" y="485945"/>
            <a:ext cx="11430000" cy="498598"/>
          </a:xfrm>
        </p:spPr>
        <p:txBody>
          <a:bodyPr/>
          <a:lstStyle/>
          <a:p>
            <a:r>
              <a:rPr lang="en-US" dirty="0">
                <a:latin typeface="Arial"/>
                <a:cs typeface="Arial"/>
              </a:rPr>
              <a:t>Data Cleaning</a:t>
            </a:r>
            <a:endParaRPr lang="en-US" dirty="0">
              <a:cs typeface="Arial"/>
            </a:endParaRPr>
          </a:p>
        </p:txBody>
      </p:sp>
      <p:sp>
        <p:nvSpPr>
          <p:cNvPr id="3" name="Content Placeholder 2">
            <a:extLst>
              <a:ext uri="{FF2B5EF4-FFF2-40B4-BE49-F238E27FC236}">
                <a16:creationId xmlns:a16="http://schemas.microsoft.com/office/drawing/2014/main" id="{E03FE7CF-DD88-0382-1ECD-8E3759086AF4}"/>
              </a:ext>
            </a:extLst>
          </p:cNvPr>
          <p:cNvSpPr>
            <a:spLocks noGrp="1"/>
          </p:cNvSpPr>
          <p:nvPr>
            <p:ph idx="1"/>
          </p:nvPr>
        </p:nvSpPr>
        <p:spPr>
          <a:xfrm>
            <a:off x="381000" y="1101278"/>
            <a:ext cx="10917836" cy="4804037"/>
          </a:xfrm>
        </p:spPr>
        <p:txBody>
          <a:bodyPr vert="horz" lIns="0" tIns="0" rIns="0" bIns="0" rtlCol="0" anchor="t">
            <a:noAutofit/>
          </a:bodyPr>
          <a:lstStyle/>
          <a:p>
            <a:pPr marL="285750" indent="-285750">
              <a:buChar char="•"/>
            </a:pPr>
            <a:r>
              <a:rPr lang="en-US" sz="1800" b="0" dirty="0">
                <a:solidFill>
                  <a:srgbClr val="0D0D0D"/>
                </a:solidFill>
                <a:latin typeface="Times New Roman"/>
                <a:cs typeface="Arial"/>
              </a:rPr>
              <a:t>Identified that the '</a:t>
            </a:r>
            <a:r>
              <a:rPr lang="en-US" sz="1800" b="0" dirty="0" err="1">
                <a:solidFill>
                  <a:srgbClr val="0D0D0D"/>
                </a:solidFill>
                <a:latin typeface="Times New Roman"/>
                <a:cs typeface="Arial"/>
              </a:rPr>
              <a:t>TotalCharges</a:t>
            </a:r>
            <a:r>
              <a:rPr lang="en-US" sz="1800" b="0" dirty="0">
                <a:solidFill>
                  <a:srgbClr val="0D0D0D"/>
                </a:solidFill>
                <a:latin typeface="Times New Roman"/>
                <a:cs typeface="Arial"/>
              </a:rPr>
              <a:t>' column is in </a:t>
            </a:r>
            <a:r>
              <a:rPr lang="en-US" sz="1800" dirty="0">
                <a:solidFill>
                  <a:srgbClr val="0D0D0D"/>
                </a:solidFill>
                <a:latin typeface="Times New Roman"/>
                <a:cs typeface="Arial"/>
              </a:rPr>
              <a:t>object datatype</a:t>
            </a:r>
            <a:r>
              <a:rPr lang="en-US" sz="1800" b="0" dirty="0">
                <a:solidFill>
                  <a:srgbClr val="0D0D0D"/>
                </a:solidFill>
                <a:latin typeface="Times New Roman"/>
                <a:cs typeface="Arial"/>
              </a:rPr>
              <a:t>. Converted '</a:t>
            </a:r>
            <a:r>
              <a:rPr lang="en-US" sz="1800" b="0" dirty="0" err="1">
                <a:solidFill>
                  <a:srgbClr val="0D0D0D"/>
                </a:solidFill>
                <a:latin typeface="Times New Roman"/>
                <a:cs typeface="Arial"/>
              </a:rPr>
              <a:t>TotalCharges</a:t>
            </a:r>
            <a:r>
              <a:rPr lang="en-US" sz="1800" b="0" dirty="0">
                <a:solidFill>
                  <a:srgbClr val="0D0D0D"/>
                </a:solidFill>
                <a:latin typeface="Times New Roman"/>
                <a:cs typeface="Arial"/>
              </a:rPr>
              <a:t>' to numeric type for statistical analysis.</a:t>
            </a:r>
            <a:endParaRPr lang="en-US" sz="1800" b="0" dirty="0">
              <a:solidFill>
                <a:srgbClr val="161819"/>
              </a:solidFill>
              <a:latin typeface="Times New Roman"/>
              <a:cs typeface="Arial"/>
            </a:endParaRPr>
          </a:p>
          <a:p>
            <a:pPr marL="285750" indent="-285750">
              <a:buChar char="•"/>
            </a:pPr>
            <a:r>
              <a:rPr lang="en-US" sz="1800" b="0" dirty="0">
                <a:solidFill>
                  <a:srgbClr val="0D0D0D"/>
                </a:solidFill>
                <a:latin typeface="Times New Roman"/>
                <a:cs typeface="Arial"/>
              </a:rPr>
              <a:t> We have </a:t>
            </a:r>
            <a:r>
              <a:rPr lang="en-US" sz="1800" dirty="0">
                <a:solidFill>
                  <a:srgbClr val="0D0D0D"/>
                </a:solidFill>
                <a:latin typeface="Times New Roman"/>
                <a:cs typeface="Arial"/>
              </a:rPr>
              <a:t>11 missing values</a:t>
            </a:r>
            <a:r>
              <a:rPr lang="en-US" sz="1800" b="0" dirty="0">
                <a:solidFill>
                  <a:srgbClr val="0D0D0D"/>
                </a:solidFill>
                <a:latin typeface="Times New Roman"/>
                <a:cs typeface="Arial"/>
              </a:rPr>
              <a:t> in the 'Total Charges' column.</a:t>
            </a:r>
          </a:p>
          <a:p>
            <a:pPr marL="285750" indent="-285750">
              <a:buChar char="•"/>
            </a:pPr>
            <a:r>
              <a:rPr lang="en-US" sz="1800" b="0" dirty="0">
                <a:solidFill>
                  <a:srgbClr val="0D0D0D"/>
                </a:solidFill>
                <a:latin typeface="Times New Roman"/>
                <a:cs typeface="Arial"/>
              </a:rPr>
              <a:t>Addressed missing values by setting 'TotalCharges' equal to '</a:t>
            </a:r>
            <a:r>
              <a:rPr lang="en-US" sz="1800" b="0" dirty="0" err="1">
                <a:solidFill>
                  <a:srgbClr val="0D0D0D"/>
                </a:solidFill>
                <a:latin typeface="Times New Roman"/>
                <a:cs typeface="Arial"/>
              </a:rPr>
              <a:t>MonthlyCharges</a:t>
            </a:r>
            <a:r>
              <a:rPr lang="en-US" sz="1800" b="0" dirty="0">
                <a:solidFill>
                  <a:srgbClr val="0D0D0D"/>
                </a:solidFill>
                <a:latin typeface="Times New Roman"/>
                <a:cs typeface="Arial"/>
              </a:rPr>
              <a:t>' for new customers with </a:t>
            </a:r>
            <a:r>
              <a:rPr lang="en-US" sz="1800" dirty="0">
                <a:solidFill>
                  <a:srgbClr val="0D0D0D"/>
                </a:solidFill>
                <a:latin typeface="Times New Roman"/>
                <a:cs typeface="Arial"/>
              </a:rPr>
              <a:t>tenure 0</a:t>
            </a:r>
            <a:r>
              <a:rPr lang="en-US" sz="1800" b="0" dirty="0">
                <a:solidFill>
                  <a:srgbClr val="0D0D0D"/>
                </a:solidFill>
                <a:latin typeface="Times New Roman"/>
                <a:cs typeface="Arial"/>
              </a:rPr>
              <a:t>.</a:t>
            </a:r>
          </a:p>
          <a:p>
            <a:pPr marL="285750" indent="-285750">
              <a:buChar char="•"/>
            </a:pPr>
            <a:endParaRPr lang="en-US" sz="1200" b="0" dirty="0">
              <a:solidFill>
                <a:srgbClr val="0D0D0D"/>
              </a:solidFill>
              <a:cs typeface="Arial"/>
            </a:endParaRPr>
          </a:p>
          <a:p>
            <a:pPr marL="285750" indent="-285750">
              <a:buChar char="•"/>
            </a:pPr>
            <a:endParaRPr lang="en-US" sz="1800" b="0" dirty="0">
              <a:solidFill>
                <a:srgbClr val="161819"/>
              </a:solidFill>
              <a:cs typeface="Arial"/>
            </a:endParaRPr>
          </a:p>
          <a:p>
            <a:pPr marL="285750" indent="-285750">
              <a:buFont typeface="Arial"/>
              <a:buChar char="•"/>
            </a:pPr>
            <a:r>
              <a:rPr lang="en-US" sz="1800" dirty="0">
                <a:solidFill>
                  <a:srgbClr val="000000"/>
                </a:solidFill>
                <a:latin typeface="Times New Roman"/>
                <a:cs typeface="Arial"/>
              </a:rPr>
              <a:t>Feature Scaling : </a:t>
            </a:r>
            <a:r>
              <a:rPr lang="en-US" sz="1800" b="0" dirty="0">
                <a:solidFill>
                  <a:srgbClr val="000000"/>
                </a:solidFill>
                <a:latin typeface="Times New Roman"/>
                <a:cs typeface="Arial"/>
              </a:rPr>
              <a:t>standardized categorical variables to simplify the categories and potentially improve model performance by reducing sparsity in the dataset.</a:t>
            </a:r>
            <a:endParaRPr lang="en-US" sz="1800" dirty="0">
              <a:solidFill>
                <a:srgbClr val="000000"/>
              </a:solidFill>
              <a:latin typeface="Times New Roman"/>
              <a:cs typeface="Arial"/>
            </a:endParaRPr>
          </a:p>
          <a:p>
            <a:pPr marL="285750" indent="-285750">
              <a:buFont typeface="Arial"/>
              <a:buChar char="•"/>
            </a:pPr>
            <a:r>
              <a:rPr lang="en-US" sz="1800" b="0" dirty="0">
                <a:solidFill>
                  <a:srgbClr val="0D0D0D"/>
                </a:solidFill>
                <a:latin typeface="Times New Roman"/>
                <a:cs typeface="Arial"/>
              </a:rPr>
              <a:t>Reviewed and standardized categorical values in the '</a:t>
            </a:r>
            <a:r>
              <a:rPr lang="en-US" sz="1800" b="0" dirty="0" err="1">
                <a:solidFill>
                  <a:srgbClr val="0D0D0D"/>
                </a:solidFill>
                <a:latin typeface="Times New Roman"/>
                <a:cs typeface="Arial"/>
              </a:rPr>
              <a:t>MultipleLines</a:t>
            </a:r>
            <a:r>
              <a:rPr lang="en-US" sz="1800" b="0" dirty="0">
                <a:solidFill>
                  <a:srgbClr val="0D0D0D"/>
                </a:solidFill>
                <a:latin typeface="Times New Roman"/>
                <a:cs typeface="Arial"/>
              </a:rPr>
              <a:t>' and columns related to 'Online Services' by merging by merging '</a:t>
            </a:r>
            <a:r>
              <a:rPr lang="en-US" sz="1800" dirty="0">
                <a:solidFill>
                  <a:srgbClr val="0D0D0D"/>
                </a:solidFill>
                <a:latin typeface="Times New Roman"/>
                <a:cs typeface="Arial"/>
              </a:rPr>
              <a:t>No phone service' and 'No Internet Service' with 'No'.</a:t>
            </a:r>
            <a:endParaRPr lang="en-US" sz="1800" dirty="0">
              <a:solidFill>
                <a:srgbClr val="000000"/>
              </a:solidFill>
              <a:latin typeface="Times New Roman"/>
              <a:cs typeface="Arial"/>
            </a:endParaRPr>
          </a:p>
          <a:p>
            <a:pPr marL="285750" indent="-285750">
              <a:buFont typeface="Arial" panose="020B0604020202020204" pitchFamily="34" charset="0"/>
              <a:buChar char="•"/>
            </a:pPr>
            <a:endParaRPr lang="en-US" sz="1800" dirty="0">
              <a:solidFill>
                <a:srgbClr val="0D0D0D"/>
              </a:solidFill>
              <a:latin typeface="Times New Roman"/>
              <a:cs typeface="Arial"/>
            </a:endParaRPr>
          </a:p>
          <a:p>
            <a:endParaRPr lang="en-US" sz="1800">
              <a:solidFill>
                <a:srgbClr val="C60C30"/>
              </a:solidFill>
              <a:cs typeface="Arial"/>
            </a:endParaRPr>
          </a:p>
        </p:txBody>
      </p:sp>
      <p:sp>
        <p:nvSpPr>
          <p:cNvPr id="5" name="TextBox 4">
            <a:extLst>
              <a:ext uri="{FF2B5EF4-FFF2-40B4-BE49-F238E27FC236}">
                <a16:creationId xmlns:a16="http://schemas.microsoft.com/office/drawing/2014/main" id="{07B57AA8-DD60-4F12-65FC-F52FBCB78403}"/>
              </a:ext>
            </a:extLst>
          </p:cNvPr>
          <p:cNvSpPr txBox="1"/>
          <p:nvPr/>
        </p:nvSpPr>
        <p:spPr>
          <a:xfrm>
            <a:off x="381000" y="3215029"/>
            <a:ext cx="50916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39A6"/>
                </a:solidFill>
                <a:latin typeface="Arial"/>
                <a:cs typeface="Arial"/>
              </a:rPr>
              <a:t>Data Preprocessing</a:t>
            </a:r>
          </a:p>
        </p:txBody>
      </p:sp>
    </p:spTree>
    <p:extLst>
      <p:ext uri="{BB962C8B-B14F-4D97-AF65-F5344CB8AC3E}">
        <p14:creationId xmlns:p14="http://schemas.microsoft.com/office/powerpoint/2010/main" val="116300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F414-BDFD-EECA-309F-55C71FED0A2A}"/>
              </a:ext>
            </a:extLst>
          </p:cNvPr>
          <p:cNvSpPr>
            <a:spLocks noGrp="1"/>
          </p:cNvSpPr>
          <p:nvPr>
            <p:ph type="title"/>
          </p:nvPr>
        </p:nvSpPr>
        <p:spPr>
          <a:xfrm>
            <a:off x="3818072" y="2320558"/>
            <a:ext cx="4555859" cy="2218171"/>
          </a:xfrm>
        </p:spPr>
        <p:txBody>
          <a:bodyPr/>
          <a:lstStyle/>
          <a:p>
            <a:r>
              <a:rPr lang="en-US" dirty="0">
                <a:latin typeface="Arial"/>
                <a:cs typeface="Arial"/>
              </a:rPr>
              <a:t>Exploratory Data Analysis</a:t>
            </a:r>
            <a:endParaRPr lang="en-US" dirty="0">
              <a:cs typeface="Arial"/>
            </a:endParaRPr>
          </a:p>
        </p:txBody>
      </p:sp>
    </p:spTree>
    <p:extLst>
      <p:ext uri="{BB962C8B-B14F-4D97-AF65-F5344CB8AC3E}">
        <p14:creationId xmlns:p14="http://schemas.microsoft.com/office/powerpoint/2010/main" val="420480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F414-BDFD-EECA-309F-55C71FED0A2A}"/>
              </a:ext>
            </a:extLst>
          </p:cNvPr>
          <p:cNvSpPr>
            <a:spLocks noGrp="1"/>
          </p:cNvSpPr>
          <p:nvPr>
            <p:ph type="title"/>
          </p:nvPr>
        </p:nvSpPr>
        <p:spPr>
          <a:xfrm>
            <a:off x="374009" y="371341"/>
            <a:ext cx="11430000" cy="498598"/>
          </a:xfrm>
        </p:spPr>
        <p:txBody>
          <a:bodyPr/>
          <a:lstStyle/>
          <a:p>
            <a:r>
              <a:rPr lang="en-US" dirty="0">
                <a:latin typeface="Arial"/>
                <a:cs typeface="Arial"/>
              </a:rPr>
              <a:t>Numerical Features</a:t>
            </a:r>
            <a:endParaRPr lang="en-US" dirty="0">
              <a:cs typeface="Arial"/>
            </a:endParaRPr>
          </a:p>
        </p:txBody>
      </p:sp>
      <p:sp>
        <p:nvSpPr>
          <p:cNvPr id="3" name="Content Placeholder 2">
            <a:extLst>
              <a:ext uri="{FF2B5EF4-FFF2-40B4-BE49-F238E27FC236}">
                <a16:creationId xmlns:a16="http://schemas.microsoft.com/office/drawing/2014/main" id="{1AF37AE6-797A-64C4-6E0D-9D0E15DE2953}"/>
              </a:ext>
            </a:extLst>
          </p:cNvPr>
          <p:cNvSpPr>
            <a:spLocks noGrp="1"/>
          </p:cNvSpPr>
          <p:nvPr>
            <p:ph idx="1"/>
          </p:nvPr>
        </p:nvSpPr>
        <p:spPr>
          <a:xfrm>
            <a:off x="374010" y="1015093"/>
            <a:ext cx="11430000" cy="5122281"/>
          </a:xfrm>
        </p:spPr>
        <p:txBody>
          <a:bodyPr vert="horz" lIns="0" tIns="0" rIns="0" bIns="0" rtlCol="0" anchor="t">
            <a:noAutofit/>
          </a:bodyPr>
          <a:lstStyle/>
          <a:p>
            <a:pPr marL="342900" indent="-342900">
              <a:buChar char="•"/>
            </a:pPr>
            <a:endParaRPr lang="en-US" sz="1800" b="0" dirty="0">
              <a:solidFill>
                <a:schemeClr val="tx1"/>
              </a:solidFill>
              <a:latin typeface="Arial"/>
              <a:cs typeface="Arial"/>
            </a:endParaRPr>
          </a:p>
          <a:p>
            <a:pPr marL="233045" lvl="1" indent="0">
              <a:buNone/>
            </a:pPr>
            <a:endParaRPr lang="en-US">
              <a:cs typeface="Arial" panose="020B0604020202020204" pitchFamily="34" charset="0"/>
            </a:endParaRPr>
          </a:p>
          <a:p>
            <a:pPr marL="575945" lvl="1" indent="-342900">
              <a:buFont typeface="Courier New" panose="020B0604020202020204" pitchFamily="34" charset="0"/>
              <a:buChar char="o"/>
            </a:pPr>
            <a:endParaRPr lang="en-US">
              <a:cs typeface="Arial" panose="020B0604020202020204" pitchFamily="34" charset="0"/>
            </a:endParaRPr>
          </a:p>
          <a:p>
            <a:pPr marL="342900" indent="-342900">
              <a:buFont typeface="Arial" panose="020B0604020202020204" pitchFamily="34" charset="0"/>
              <a:buChar char="•"/>
            </a:pPr>
            <a:endParaRPr lang="en-US" b="0">
              <a:solidFill>
                <a:schemeClr val="tx1"/>
              </a:solidFill>
              <a:cs typeface="Arial" panose="020B0604020202020204" pitchFamily="34" charset="0"/>
            </a:endParaRPr>
          </a:p>
        </p:txBody>
      </p:sp>
      <p:pic>
        <p:nvPicPr>
          <p:cNvPr id="4" name="Picture 3">
            <a:extLst>
              <a:ext uri="{FF2B5EF4-FFF2-40B4-BE49-F238E27FC236}">
                <a16:creationId xmlns:a16="http://schemas.microsoft.com/office/drawing/2014/main" id="{A7D506B9-1BB9-CA04-538A-B9B21CB51461}"/>
              </a:ext>
            </a:extLst>
          </p:cNvPr>
          <p:cNvPicPr>
            <a:picLocks noChangeAspect="1"/>
          </p:cNvPicPr>
          <p:nvPr/>
        </p:nvPicPr>
        <p:blipFill>
          <a:blip r:embed="rId2"/>
          <a:stretch>
            <a:fillRect/>
          </a:stretch>
        </p:blipFill>
        <p:spPr>
          <a:xfrm>
            <a:off x="784195" y="1588848"/>
            <a:ext cx="6140388" cy="3680304"/>
          </a:xfrm>
          <a:prstGeom prst="rect">
            <a:avLst/>
          </a:prstGeom>
        </p:spPr>
      </p:pic>
      <p:sp>
        <p:nvSpPr>
          <p:cNvPr id="5" name="TextBox 4">
            <a:extLst>
              <a:ext uri="{FF2B5EF4-FFF2-40B4-BE49-F238E27FC236}">
                <a16:creationId xmlns:a16="http://schemas.microsoft.com/office/drawing/2014/main" id="{021F5E0C-16D8-915D-FD96-ECA261822A0C}"/>
              </a:ext>
            </a:extLst>
          </p:cNvPr>
          <p:cNvSpPr txBox="1"/>
          <p:nvPr/>
        </p:nvSpPr>
        <p:spPr>
          <a:xfrm>
            <a:off x="7329777" y="1715682"/>
            <a:ext cx="3780018" cy="3585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b="1" dirty="0">
                <a:solidFill>
                  <a:srgbClr val="000000"/>
                </a:solidFill>
                <a:latin typeface="Times New Roman"/>
                <a:cs typeface="Times New Roman"/>
              </a:rPr>
              <a:t>box plots show no outliers for </a:t>
            </a:r>
            <a:r>
              <a:rPr lang="en-US" b="1" dirty="0">
                <a:solidFill>
                  <a:srgbClr val="000000"/>
                </a:solidFill>
                <a:latin typeface="Times New Roman"/>
                <a:ea typeface="+mn-lt"/>
                <a:cs typeface="+mn-lt"/>
              </a:rPr>
              <a:t>tenure</a:t>
            </a:r>
            <a:r>
              <a:rPr lang="en-US" b="1" dirty="0">
                <a:solidFill>
                  <a:srgbClr val="000000"/>
                </a:solidFill>
                <a:latin typeface="Times New Roman"/>
                <a:cs typeface="Times New Roman"/>
              </a:rPr>
              <a:t> and </a:t>
            </a:r>
            <a:r>
              <a:rPr lang="en-US" b="1" dirty="0" err="1">
                <a:solidFill>
                  <a:srgbClr val="000000"/>
                </a:solidFill>
                <a:latin typeface="Times New Roman"/>
                <a:ea typeface="+mn-lt"/>
                <a:cs typeface="+mn-lt"/>
              </a:rPr>
              <a:t>MonthlyCharges</a:t>
            </a:r>
            <a:r>
              <a:rPr lang="en-US" b="1" dirty="0">
                <a:solidFill>
                  <a:srgbClr val="000000"/>
                </a:solidFill>
                <a:latin typeface="Times New Roman"/>
                <a:cs typeface="Times New Roman"/>
              </a:rPr>
              <a:t>, but there are potential outliers in the </a:t>
            </a:r>
            <a:r>
              <a:rPr lang="en-US" b="1" dirty="0" err="1">
                <a:solidFill>
                  <a:srgbClr val="000000"/>
                </a:solidFill>
                <a:latin typeface="Times New Roman"/>
                <a:ea typeface="+mn-lt"/>
                <a:cs typeface="+mn-lt"/>
              </a:rPr>
              <a:t>TotalCharges</a:t>
            </a:r>
            <a:r>
              <a:rPr lang="en-US" b="1" dirty="0">
                <a:solidFill>
                  <a:srgbClr val="000000"/>
                </a:solidFill>
                <a:latin typeface="Times New Roman"/>
                <a:ea typeface="+mn-lt"/>
                <a:cs typeface="+mn-lt"/>
              </a:rPr>
              <a:t> column.</a:t>
            </a:r>
            <a:endParaRPr lang="en-US" b="1">
              <a:solidFill>
                <a:srgbClr val="404041"/>
              </a:solidFill>
              <a:latin typeface="Times New Roman"/>
              <a:ea typeface="+mn-lt"/>
              <a:cs typeface="+mn-lt"/>
            </a:endParaRPr>
          </a:p>
          <a:p>
            <a:pPr marL="171450" indent="-171450">
              <a:buFont typeface="Arial"/>
              <a:buChar char="•"/>
            </a:pPr>
            <a:endParaRPr lang="en-US" b="1" dirty="0">
              <a:solidFill>
                <a:srgbClr val="000000"/>
              </a:solidFill>
              <a:latin typeface="Times New Roman"/>
              <a:cs typeface="Arial"/>
            </a:endParaRPr>
          </a:p>
          <a:p>
            <a:pPr marL="171450" indent="-171450">
              <a:buFont typeface="Arial"/>
              <a:buChar char="•"/>
            </a:pPr>
            <a:endParaRPr lang="en-US" b="1" dirty="0">
              <a:solidFill>
                <a:srgbClr val="000000"/>
              </a:solidFill>
              <a:latin typeface="Times New Roman"/>
              <a:cs typeface="Arial"/>
            </a:endParaRPr>
          </a:p>
          <a:p>
            <a:pPr marL="171450" indent="-171450">
              <a:buFont typeface="Arial"/>
              <a:buChar char="•"/>
            </a:pPr>
            <a:r>
              <a:rPr lang="en-US" b="1" dirty="0">
                <a:solidFill>
                  <a:srgbClr val="000000"/>
                </a:solidFill>
                <a:latin typeface="Times New Roman"/>
                <a:ea typeface="+mn-lt"/>
                <a:cs typeface="+mn-lt"/>
              </a:rPr>
              <a:t>customers with very high </a:t>
            </a:r>
            <a:r>
              <a:rPr lang="en-US" b="1" err="1">
                <a:solidFill>
                  <a:srgbClr val="000000"/>
                </a:solidFill>
                <a:latin typeface="Times New Roman"/>
                <a:ea typeface="+mn-lt"/>
                <a:cs typeface="+mn-lt"/>
              </a:rPr>
              <a:t>TotalCharges</a:t>
            </a:r>
            <a:r>
              <a:rPr lang="en-US" b="1" dirty="0">
                <a:solidFill>
                  <a:srgbClr val="000000"/>
                </a:solidFill>
                <a:latin typeface="Times New Roman"/>
                <a:ea typeface="+mn-lt"/>
                <a:cs typeface="+mn-lt"/>
              </a:rPr>
              <a:t> could be long-standing customers with high lifetime value</a:t>
            </a:r>
            <a:endParaRPr lang="en-US" b="1" dirty="0">
              <a:latin typeface="Times New Roman"/>
              <a:cs typeface="Arial" panose="020B0604020202020204"/>
            </a:endParaRPr>
          </a:p>
          <a:p>
            <a:br>
              <a:rPr lang="en-US" dirty="0"/>
            </a:br>
            <a:endParaRPr lang="en-US" dirty="0"/>
          </a:p>
          <a:p>
            <a:endParaRPr lang="en-US" sz="1100" dirty="0">
              <a:solidFill>
                <a:srgbClr val="000000"/>
              </a:solidFill>
              <a:cs typeface="Arial"/>
            </a:endParaRPr>
          </a:p>
        </p:txBody>
      </p:sp>
    </p:spTree>
    <p:extLst>
      <p:ext uri="{BB962C8B-B14F-4D97-AF65-F5344CB8AC3E}">
        <p14:creationId xmlns:p14="http://schemas.microsoft.com/office/powerpoint/2010/main" val="286357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171F-6108-396E-ED0C-00CAD20E2A65}"/>
              </a:ext>
            </a:extLst>
          </p:cNvPr>
          <p:cNvSpPr>
            <a:spLocks noGrp="1"/>
          </p:cNvSpPr>
          <p:nvPr>
            <p:ph type="title"/>
          </p:nvPr>
        </p:nvSpPr>
        <p:spPr>
          <a:xfrm>
            <a:off x="381000" y="600926"/>
            <a:ext cx="11430000" cy="498598"/>
          </a:xfrm>
        </p:spPr>
        <p:txBody>
          <a:bodyPr/>
          <a:lstStyle/>
          <a:p>
            <a:r>
              <a:rPr lang="en-US">
                <a:latin typeface="Arial"/>
                <a:cs typeface="Arial"/>
              </a:rPr>
              <a:t>Correlation of "Churn" with other variables</a:t>
            </a:r>
            <a:endParaRPr lang="en-US">
              <a:latin typeface="Arial"/>
            </a:endParaRPr>
          </a:p>
        </p:txBody>
      </p:sp>
      <p:pic>
        <p:nvPicPr>
          <p:cNvPr id="4" name="Content Placeholder 3" descr="A graph with blue and white lines&#10;&#10;Description automatically generated">
            <a:extLst>
              <a:ext uri="{FF2B5EF4-FFF2-40B4-BE49-F238E27FC236}">
                <a16:creationId xmlns:a16="http://schemas.microsoft.com/office/drawing/2014/main" id="{BE1406B0-0BF7-0867-E907-76F1E0BB5572}"/>
              </a:ext>
            </a:extLst>
          </p:cNvPr>
          <p:cNvPicPr>
            <a:picLocks noGrp="1" noChangeAspect="1"/>
          </p:cNvPicPr>
          <p:nvPr>
            <p:ph idx="1"/>
          </p:nvPr>
        </p:nvPicPr>
        <p:blipFill>
          <a:blip r:embed="rId2"/>
          <a:stretch>
            <a:fillRect/>
          </a:stretch>
        </p:blipFill>
        <p:spPr>
          <a:xfrm>
            <a:off x="2533196" y="1234483"/>
            <a:ext cx="6704197" cy="5275117"/>
          </a:xfrm>
        </p:spPr>
      </p:pic>
    </p:spTree>
    <p:extLst>
      <p:ext uri="{BB962C8B-B14F-4D97-AF65-F5344CB8AC3E}">
        <p14:creationId xmlns:p14="http://schemas.microsoft.com/office/powerpoint/2010/main" val="158650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8745-1B1C-6B1E-39F8-1FA01FD0FD38}"/>
              </a:ext>
            </a:extLst>
          </p:cNvPr>
          <p:cNvSpPr>
            <a:spLocks noGrp="1"/>
          </p:cNvSpPr>
          <p:nvPr>
            <p:ph type="title"/>
          </p:nvPr>
        </p:nvSpPr>
        <p:spPr/>
        <p:txBody>
          <a:bodyPr/>
          <a:lstStyle/>
          <a:p>
            <a:r>
              <a:rPr lang="en-US" dirty="0">
                <a:latin typeface="Arial"/>
                <a:cs typeface="Arial"/>
              </a:rPr>
              <a:t>Churn Ratio w.r.t </a:t>
            </a:r>
            <a:r>
              <a:rPr lang="en-US" dirty="0" err="1">
                <a:latin typeface="Arial"/>
                <a:cs typeface="Arial"/>
              </a:rPr>
              <a:t>partners&amp;Dependents</a:t>
            </a:r>
            <a:endParaRPr lang="en-US" dirty="0" err="1"/>
          </a:p>
        </p:txBody>
      </p:sp>
      <p:pic>
        <p:nvPicPr>
          <p:cNvPr id="4" name="Content Placeholder 3" descr="A graph of different colored squares&#10;&#10;Description automatically generated">
            <a:extLst>
              <a:ext uri="{FF2B5EF4-FFF2-40B4-BE49-F238E27FC236}">
                <a16:creationId xmlns:a16="http://schemas.microsoft.com/office/drawing/2014/main" id="{51477DA0-C7D0-F227-ACF5-67506C261C81}"/>
              </a:ext>
            </a:extLst>
          </p:cNvPr>
          <p:cNvPicPr>
            <a:picLocks noGrp="1" noChangeAspect="1"/>
          </p:cNvPicPr>
          <p:nvPr>
            <p:ph idx="1"/>
          </p:nvPr>
        </p:nvPicPr>
        <p:blipFill>
          <a:blip r:embed="rId2"/>
          <a:stretch>
            <a:fillRect/>
          </a:stretch>
        </p:blipFill>
        <p:spPr>
          <a:xfrm>
            <a:off x="525318" y="1717570"/>
            <a:ext cx="5452258" cy="3598222"/>
          </a:xfrm>
        </p:spPr>
      </p:pic>
      <p:pic>
        <p:nvPicPr>
          <p:cNvPr id="5" name="Picture 4" descr="A graph of different colored squares&#10;&#10;Description automatically generated">
            <a:extLst>
              <a:ext uri="{FF2B5EF4-FFF2-40B4-BE49-F238E27FC236}">
                <a16:creationId xmlns:a16="http://schemas.microsoft.com/office/drawing/2014/main" id="{742410CA-A9B9-D9AC-14B8-DD9DA8BE2169}"/>
              </a:ext>
            </a:extLst>
          </p:cNvPr>
          <p:cNvPicPr>
            <a:picLocks noChangeAspect="1"/>
          </p:cNvPicPr>
          <p:nvPr/>
        </p:nvPicPr>
        <p:blipFill>
          <a:blip r:embed="rId3"/>
          <a:stretch>
            <a:fillRect/>
          </a:stretch>
        </p:blipFill>
        <p:spPr>
          <a:xfrm>
            <a:off x="6096000" y="1717631"/>
            <a:ext cx="5444971" cy="3615089"/>
          </a:xfrm>
          <a:prstGeom prst="rect">
            <a:avLst/>
          </a:prstGeom>
        </p:spPr>
      </p:pic>
      <p:sp>
        <p:nvSpPr>
          <p:cNvPr id="6" name="TextBox 5">
            <a:extLst>
              <a:ext uri="{FF2B5EF4-FFF2-40B4-BE49-F238E27FC236}">
                <a16:creationId xmlns:a16="http://schemas.microsoft.com/office/drawing/2014/main" id="{0AE2413A-F622-3553-CFD5-CA7C8F437974}"/>
              </a:ext>
            </a:extLst>
          </p:cNvPr>
          <p:cNvSpPr txBox="1"/>
          <p:nvPr/>
        </p:nvSpPr>
        <p:spPr>
          <a:xfrm>
            <a:off x="2326992" y="5693898"/>
            <a:ext cx="795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Sofia Pro Medium"/>
              </a:rPr>
              <a:t>Customers without dependents and partners are more likely to churn</a:t>
            </a:r>
            <a:endParaRPr lang="en-US" dirty="0">
              <a:latin typeface="Sofia Pro Medium" panose="020B0000000000000000" pitchFamily="34" charset="0"/>
            </a:endParaRPr>
          </a:p>
        </p:txBody>
      </p:sp>
    </p:spTree>
    <p:extLst>
      <p:ext uri="{BB962C8B-B14F-4D97-AF65-F5344CB8AC3E}">
        <p14:creationId xmlns:p14="http://schemas.microsoft.com/office/powerpoint/2010/main" val="1315222474"/>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6369D44ACC584DAF3679E7991EFFE9" ma:contentTypeVersion="5" ma:contentTypeDescription="Create a new document." ma:contentTypeScope="" ma:versionID="4947136ca5c4b9044c46ef668d444a16">
  <xsd:schema xmlns:xsd="http://www.w3.org/2001/XMLSchema" xmlns:xs="http://www.w3.org/2001/XMLSchema" xmlns:p="http://schemas.microsoft.com/office/2006/metadata/properties" xmlns:ns2="9281d23c-d870-44b1-a5b8-d6ab118bc455" xmlns:ns3="880f8621-8696-467f-8b53-8f93e4413bfc" targetNamespace="http://schemas.microsoft.com/office/2006/metadata/properties" ma:root="true" ma:fieldsID="81e8d2115fa04dec06d382546f52c1ec" ns2:_="" ns3:_="">
    <xsd:import namespace="9281d23c-d870-44b1-a5b8-d6ab118bc455"/>
    <xsd:import namespace="880f8621-8696-467f-8b53-8f93e4413bf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1d23c-d870-44b1-a5b8-d6ab118bc4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0f8621-8696-467f-8b53-8f93e4413bf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9F7E22-7A02-40D7-9990-BF7C26B3FFE0}">
  <ds:schemaRefs>
    <ds:schemaRef ds:uri="http://schemas.microsoft.com/sharepoint/v3/contenttype/forms"/>
  </ds:schemaRefs>
</ds:datastoreItem>
</file>

<file path=customXml/itemProps2.xml><?xml version="1.0" encoding="utf-8"?>
<ds:datastoreItem xmlns:ds="http://schemas.openxmlformats.org/officeDocument/2006/customXml" ds:itemID="{B39A2F46-A5BA-4AE4-B2CC-03366BD621A1}">
  <ds:schemaRefs>
    <ds:schemaRef ds:uri="880f8621-8696-467f-8b53-8f93e4413bfc"/>
    <ds:schemaRef ds:uri="9281d23c-d870-44b1-a5b8-d6ab118bc4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FC6422-6826-494A-8FC1-655140C452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MAT008_Robinson_PPT_template_20160817_1e</vt:lpstr>
      <vt:lpstr>Telecom Customer Churn Prediction</vt:lpstr>
      <vt:lpstr>Problem Statement</vt:lpstr>
      <vt:lpstr>Data Description</vt:lpstr>
      <vt:lpstr>Data Cleaning  &amp; Preprocessing</vt:lpstr>
      <vt:lpstr>Data Cleaning</vt:lpstr>
      <vt:lpstr>Exploratory Data Analysis</vt:lpstr>
      <vt:lpstr>Numerical Features</vt:lpstr>
      <vt:lpstr>Correlation of "Churn" with other variables</vt:lpstr>
      <vt:lpstr>Churn Ratio w.r.t partners&amp;Dependents</vt:lpstr>
      <vt:lpstr>Churn Rate &amp; Distribution w.r.t Gender</vt:lpstr>
      <vt:lpstr>Churn Rate by Contract Type.</vt:lpstr>
      <vt:lpstr>Feature Engineering</vt:lpstr>
      <vt:lpstr>One hot encoding</vt:lpstr>
      <vt:lpstr>Model Development</vt:lpstr>
      <vt:lpstr>Logistic Regression</vt:lpstr>
      <vt:lpstr>Random Forest</vt:lpstr>
      <vt:lpstr>Results Analysis and Interpretation  </vt:lpstr>
      <vt:lpstr>Model Evaluation</vt:lpstr>
      <vt:lpstr>Result &amp; Interpretation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revision>473</cp:revision>
  <dcterms:created xsi:type="dcterms:W3CDTF">2020-09-25T14:57:05Z</dcterms:created>
  <dcterms:modified xsi:type="dcterms:W3CDTF">2024-04-25T18:59:00Z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0x010100646369D44ACC584DAF3679E7991EFFE9</vt:lpwstr>
  </property>
</Properties>
</file>